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322" r:id="rId3"/>
    <p:sldId id="323" r:id="rId4"/>
    <p:sldId id="324" r:id="rId5"/>
    <p:sldId id="325" r:id="rId6"/>
    <p:sldId id="326" r:id="rId7"/>
    <p:sldId id="327" r:id="rId8"/>
    <p:sldId id="328" r:id="rId9"/>
    <p:sldId id="329" r:id="rId10"/>
    <p:sldId id="330" r:id="rId11"/>
    <p:sldId id="284" r:id="rId12"/>
    <p:sldId id="331" r:id="rId13"/>
    <p:sldId id="319" r:id="rId14"/>
    <p:sldId id="332" r:id="rId15"/>
    <p:sldId id="333" r:id="rId16"/>
    <p:sldId id="334" r:id="rId17"/>
    <p:sldId id="320" r:id="rId18"/>
    <p:sldId id="285" r:id="rId19"/>
    <p:sldId id="321" r:id="rId20"/>
    <p:sldId id="286" r:id="rId21"/>
    <p:sldId id="287" r:id="rId22"/>
    <p:sldId id="288" r:id="rId23"/>
    <p:sldId id="290" r:id="rId24"/>
    <p:sldId id="335" r:id="rId25"/>
    <p:sldId id="336" r:id="rId26"/>
    <p:sldId id="337" r:id="rId27"/>
    <p:sldId id="338" r:id="rId28"/>
    <p:sldId id="339" r:id="rId29"/>
    <p:sldId id="340" r:id="rId30"/>
    <p:sldId id="341" r:id="rId31"/>
    <p:sldId id="305" r:id="rId32"/>
    <p:sldId id="307" r:id="rId33"/>
    <p:sldId id="342" r:id="rId34"/>
    <p:sldId id="29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612A993A-2D67-4099-85BF-ED2300B9AEE4}" type="datetimeFigureOut">
              <a:rPr lang="fa-IR" smtClean="0"/>
              <a:t>13/12/1446</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B121626B-BD02-470C-B07C-3E121820E26A}" type="slidenum">
              <a:rPr lang="fa-IR" smtClean="0"/>
              <a:t>‹#›</a:t>
            </a:fld>
            <a:endParaRPr lang="fa-IR"/>
          </a:p>
        </p:txBody>
      </p:sp>
    </p:spTree>
    <p:extLst>
      <p:ext uri="{BB962C8B-B14F-4D97-AF65-F5344CB8AC3E}">
        <p14:creationId xmlns:p14="http://schemas.microsoft.com/office/powerpoint/2010/main" val="144812036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636DE554-0234-4BA5-9BC6-BD4E1AEC31F2}" type="datetimeFigureOut">
              <a:rPr lang="en-US" smtClean="0"/>
              <a:t>6/9/2025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411F86C-0C6E-4C15-A2D4-93D2053F889A}"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6DE554-0234-4BA5-9BC6-BD4E1AEC31F2}"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1F86C-0C6E-4C15-A2D4-93D2053F889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6DE554-0234-4BA5-9BC6-BD4E1AEC31F2}"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1F86C-0C6E-4C15-A2D4-93D2053F889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6DE554-0234-4BA5-9BC6-BD4E1AEC31F2}"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1F86C-0C6E-4C15-A2D4-93D2053F889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6DE554-0234-4BA5-9BC6-BD4E1AEC31F2}"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1F86C-0C6E-4C15-A2D4-93D2053F889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636DE554-0234-4BA5-9BC6-BD4E1AEC31F2}" type="datetimeFigureOut">
              <a:rPr lang="en-US" smtClean="0"/>
              <a:t>6/9/2025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11F86C-0C6E-4C15-A2D4-93D2053F889A}"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6DE554-0234-4BA5-9BC6-BD4E1AEC31F2}" type="datetimeFigureOut">
              <a:rPr lang="en-US" smtClean="0"/>
              <a:t>6/9/2025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11F86C-0C6E-4C15-A2D4-93D2053F889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6DE554-0234-4BA5-9BC6-BD4E1AEC31F2}" type="datetimeFigureOut">
              <a:rPr lang="en-US" smtClean="0"/>
              <a:t>6/9/2025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11F86C-0C6E-4C15-A2D4-93D2053F889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DE554-0234-4BA5-9BC6-BD4E1AEC31F2}" type="datetimeFigureOut">
              <a:rPr lang="en-US" smtClean="0"/>
              <a:t>6/9/2025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11F86C-0C6E-4C15-A2D4-93D2053F889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36DE554-0234-4BA5-9BC6-BD4E1AEC31F2}" type="datetimeFigureOut">
              <a:rPr lang="en-US" smtClean="0"/>
              <a:t>6/9/2025</a:t>
            </a:fld>
            <a:endParaRPr lang="en-US"/>
          </a:p>
        </p:txBody>
      </p:sp>
      <p:sp>
        <p:nvSpPr>
          <p:cNvPr id="7" name="Slide Number Placeholder 6"/>
          <p:cNvSpPr>
            <a:spLocks noGrp="1"/>
          </p:cNvSpPr>
          <p:nvPr>
            <p:ph type="sldNum" sz="quarter" idx="12"/>
          </p:nvPr>
        </p:nvSpPr>
        <p:spPr/>
        <p:txBody>
          <a:bodyPr/>
          <a:lstStyle/>
          <a:p>
            <a:fld id="{F411F86C-0C6E-4C15-A2D4-93D2053F889A}"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6DE554-0234-4BA5-9BC6-BD4E1AEC31F2}" type="datetimeFigureOut">
              <a:rPr lang="en-US" smtClean="0"/>
              <a:t>6/9/2025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F411F86C-0C6E-4C15-A2D4-93D2053F889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36DE554-0234-4BA5-9BC6-BD4E1AEC31F2}" type="datetimeFigureOut">
              <a:rPr lang="en-US" smtClean="0"/>
              <a:t>6/9/2025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411F86C-0C6E-4C15-A2D4-93D2053F889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568952"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7858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EF4BE-4082-4BFB-AF1C-752961D4E684}"/>
              </a:ext>
            </a:extLst>
          </p:cNvPr>
          <p:cNvSpPr>
            <a:spLocks noGrp="1"/>
          </p:cNvSpPr>
          <p:nvPr>
            <p:ph type="title"/>
          </p:nvPr>
        </p:nvSpPr>
        <p:spPr>
          <a:solidFill>
            <a:schemeClr val="bg2">
              <a:lumMod val="60000"/>
              <a:lumOff val="40000"/>
            </a:schemeClr>
          </a:solidFill>
        </p:spPr>
        <p:txBody>
          <a:bodyPr/>
          <a:lstStyle/>
          <a:p>
            <a:pPr algn="ctr"/>
            <a:r>
              <a:rPr lang="fa-IR" dirty="0">
                <a:solidFill>
                  <a:schemeClr val="accent1">
                    <a:lumMod val="50000"/>
                  </a:schemeClr>
                </a:solidFill>
                <a:cs typeface="Titr" panose="00000700000000000000" pitchFamily="2" charset="-78"/>
              </a:rPr>
              <a:t>حذف وبا </a:t>
            </a:r>
          </a:p>
        </p:txBody>
      </p:sp>
      <p:sp>
        <p:nvSpPr>
          <p:cNvPr id="3" name="Content Placeholder 2">
            <a:extLst>
              <a:ext uri="{FF2B5EF4-FFF2-40B4-BE49-F238E27FC236}">
                <a16:creationId xmlns:a16="http://schemas.microsoft.com/office/drawing/2014/main" id="{4208E258-FC9F-4F37-87AC-F056F57D9421}"/>
              </a:ext>
            </a:extLst>
          </p:cNvPr>
          <p:cNvSpPr>
            <a:spLocks noGrp="1"/>
          </p:cNvSpPr>
          <p:nvPr>
            <p:ph idx="1"/>
          </p:nvPr>
        </p:nvSpPr>
        <p:spPr>
          <a:solidFill>
            <a:schemeClr val="bg2">
              <a:lumMod val="20000"/>
              <a:lumOff val="80000"/>
            </a:schemeClr>
          </a:solidFill>
        </p:spPr>
        <p:txBody>
          <a:bodyPr/>
          <a:lstStyle/>
          <a:p>
            <a:pPr marL="68580" indent="0" algn="r">
              <a:buNone/>
            </a:pPr>
            <a:r>
              <a:rPr lang="fa-IR" dirty="0">
                <a:solidFill>
                  <a:schemeClr val="tx1"/>
                </a:solidFill>
                <a:cs typeface="Titr" panose="00000700000000000000" pitchFamily="2" charset="-78"/>
              </a:rPr>
              <a:t>هر کشوری که حداقل3 سال متوالی هیچ مورد قطعی وبا ناشی از انتقال محلی بیماری نداشته باشد و دارای نظام مراقبت اپیدمیولوژیک و آزمایشگاهی کارآمدی باشد که قادر به شناسایی و تایید موارد وبا است ، به مرحله حذف کلرا دست یافته است.</a:t>
            </a:r>
          </a:p>
        </p:txBody>
      </p:sp>
    </p:spTree>
    <p:extLst>
      <p:ext uri="{BB962C8B-B14F-4D97-AF65-F5344CB8AC3E}">
        <p14:creationId xmlns:p14="http://schemas.microsoft.com/office/powerpoint/2010/main" val="3960569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76672"/>
            <a:ext cx="7560840" cy="864096"/>
          </a:xfrm>
          <a:solidFill>
            <a:schemeClr val="bg2">
              <a:lumMod val="60000"/>
              <a:lumOff val="40000"/>
            </a:schemeClr>
          </a:solidFill>
        </p:spPr>
        <p:txBody>
          <a:bodyPr>
            <a:noAutofit/>
          </a:bodyPr>
          <a:lstStyle/>
          <a:p>
            <a:pPr algn="ctr" rtl="1"/>
            <a:r>
              <a:rPr lang="fa-IR" sz="5400" b="1" dirty="0">
                <a:solidFill>
                  <a:schemeClr val="accent1">
                    <a:lumMod val="50000"/>
                  </a:schemeClr>
                </a:solidFill>
                <a:cs typeface="Titr" panose="00000700000000000000" pitchFamily="2" charset="-78"/>
              </a:rPr>
              <a:t>      </a:t>
            </a:r>
            <a:br>
              <a:rPr lang="fa-IR" sz="5400" b="1" dirty="0">
                <a:solidFill>
                  <a:schemeClr val="accent1">
                    <a:lumMod val="50000"/>
                  </a:schemeClr>
                </a:solidFill>
                <a:cs typeface="Titr" panose="00000700000000000000" pitchFamily="2" charset="-78"/>
              </a:rPr>
            </a:br>
            <a:r>
              <a:rPr lang="fa-IR" sz="5400" b="1" dirty="0">
                <a:solidFill>
                  <a:schemeClr val="accent1">
                    <a:lumMod val="50000"/>
                  </a:schemeClr>
                </a:solidFill>
                <a:cs typeface="Titr" panose="00000700000000000000" pitchFamily="2" charset="-78"/>
              </a:rPr>
              <a:t>وبا</a:t>
            </a:r>
            <a:endParaRPr lang="en-US" sz="5400" b="1" dirty="0">
              <a:solidFill>
                <a:schemeClr val="accent1">
                  <a:lumMod val="50000"/>
                </a:schemeClr>
              </a:solidFill>
              <a:cs typeface="Titr" panose="00000700000000000000" pitchFamily="2" charset="-78"/>
            </a:endParaRPr>
          </a:p>
        </p:txBody>
      </p:sp>
      <p:sp>
        <p:nvSpPr>
          <p:cNvPr id="3" name="Content Placeholder 2"/>
          <p:cNvSpPr>
            <a:spLocks noGrp="1"/>
          </p:cNvSpPr>
          <p:nvPr>
            <p:ph idx="1"/>
          </p:nvPr>
        </p:nvSpPr>
        <p:spPr>
          <a:xfrm>
            <a:off x="827584" y="1484784"/>
            <a:ext cx="7560840" cy="5040560"/>
          </a:xfrm>
          <a:solidFill>
            <a:schemeClr val="bg2">
              <a:lumMod val="20000"/>
              <a:lumOff val="80000"/>
            </a:schemeClr>
          </a:solidFill>
        </p:spPr>
        <p:txBody>
          <a:bodyPr>
            <a:noAutofit/>
          </a:bodyPr>
          <a:lstStyle/>
          <a:p>
            <a:pPr marL="0" lvl="0" indent="0" algn="r" rtl="1">
              <a:lnSpc>
                <a:spcPct val="180000"/>
              </a:lnSpc>
              <a:buClrTx/>
              <a:buSzTx/>
              <a:buNone/>
            </a:pPr>
            <a:r>
              <a:rPr lang="fa-IR" sz="1800" b="1" dirty="0">
                <a:solidFill>
                  <a:srgbClr val="FF0066"/>
                </a:solidFill>
                <a:latin typeface="Calibri"/>
                <a:cs typeface="Titr" panose="00000700000000000000" pitchFamily="2" charset="-78"/>
              </a:rPr>
              <a:t>1- </a:t>
            </a:r>
            <a:r>
              <a:rPr lang="fa-IR" sz="1800" b="1" dirty="0">
                <a:solidFill>
                  <a:prstClr val="black"/>
                </a:solidFill>
                <a:latin typeface="Calibri"/>
                <a:cs typeface="Titr" panose="00000700000000000000" pitchFamily="2" charset="-78"/>
              </a:rPr>
              <a:t>بیوتیپ کلاسیک</a:t>
            </a:r>
            <a:r>
              <a:rPr lang="fa-IR" sz="1800" b="1" dirty="0">
                <a:solidFill>
                  <a:srgbClr val="FF0066"/>
                </a:solidFill>
                <a:latin typeface="Calibri"/>
                <a:cs typeface="Titr" panose="00000700000000000000" pitchFamily="2" charset="-78"/>
              </a:rPr>
              <a:t> 2- </a:t>
            </a:r>
            <a:r>
              <a:rPr lang="fa-IR" sz="1800" b="1" dirty="0">
                <a:solidFill>
                  <a:prstClr val="black"/>
                </a:solidFill>
                <a:latin typeface="Times New Roman" pitchFamily="18" charset="0"/>
                <a:ea typeface="Calibri" pitchFamily="34" charset="0"/>
                <a:cs typeface="Titr" panose="00000700000000000000" pitchFamily="2" charset="-78"/>
              </a:rPr>
              <a:t>بیوتیپ التور </a:t>
            </a:r>
          </a:p>
          <a:p>
            <a:pPr marL="0" lvl="0" indent="0" algn="r" rtl="1">
              <a:lnSpc>
                <a:spcPct val="180000"/>
              </a:lnSpc>
              <a:buClrTx/>
              <a:buSzTx/>
              <a:buNone/>
            </a:pPr>
            <a:r>
              <a:rPr lang="fa-IR" sz="1800" b="1" dirty="0">
                <a:solidFill>
                  <a:prstClr val="black"/>
                </a:solidFill>
                <a:latin typeface="Times New Roman" pitchFamily="18" charset="0"/>
                <a:ea typeface="Calibri" pitchFamily="34" charset="0"/>
                <a:cs typeface="Titr" panose="00000700000000000000" pitchFamily="2" charset="-78"/>
              </a:rPr>
              <a:t>بیوتیپ التور :   </a:t>
            </a:r>
            <a:r>
              <a:rPr lang="fa-IR" sz="1800" b="1" dirty="0">
                <a:solidFill>
                  <a:srgbClr val="FF0066"/>
                </a:solidFill>
                <a:latin typeface="Calibri"/>
                <a:cs typeface="Titr" panose="00000700000000000000" pitchFamily="2" charset="-78"/>
              </a:rPr>
              <a:t>طیف بالینی وسیعی دارد</a:t>
            </a:r>
            <a:r>
              <a:rPr lang="fa-IR" sz="1800" b="1" dirty="0">
                <a:solidFill>
                  <a:prstClr val="black"/>
                </a:solidFill>
                <a:latin typeface="Calibri"/>
                <a:cs typeface="Titr" panose="00000700000000000000" pitchFamily="2" charset="-78"/>
              </a:rPr>
              <a:t> :</a:t>
            </a:r>
          </a:p>
          <a:p>
            <a:pPr marL="0" lvl="0" indent="0" algn="r" rtl="1">
              <a:lnSpc>
                <a:spcPct val="180000"/>
              </a:lnSpc>
              <a:buClrTx/>
              <a:buSzTx/>
              <a:buNone/>
            </a:pPr>
            <a:r>
              <a:rPr lang="fa-IR" sz="1800" b="1" dirty="0">
                <a:solidFill>
                  <a:prstClr val="black"/>
                </a:solidFill>
                <a:latin typeface="Calibri"/>
                <a:cs typeface="Titr" panose="00000700000000000000" pitchFamily="2" charset="-78"/>
              </a:rPr>
              <a:t>از افرادی که دچار عفونت با ویبریوکلرا ی التور می شود </a:t>
            </a:r>
            <a:r>
              <a:rPr lang="en-US" sz="1800" b="1" dirty="0">
                <a:solidFill>
                  <a:prstClr val="black"/>
                </a:solidFill>
                <a:latin typeface="Calibri"/>
                <a:cs typeface="Titr" panose="00000700000000000000" pitchFamily="2" charset="-78"/>
              </a:rPr>
              <a:t> </a:t>
            </a:r>
            <a:r>
              <a:rPr lang="fa-IR" sz="1800" b="1" dirty="0">
                <a:solidFill>
                  <a:prstClr val="black"/>
                </a:solidFill>
                <a:latin typeface="Calibri"/>
                <a:cs typeface="Titr" panose="00000700000000000000" pitchFamily="2" charset="-78"/>
              </a:rPr>
              <a:t>تقریباً </a:t>
            </a:r>
            <a:endParaRPr lang="en-US" sz="1800" b="1" dirty="0">
              <a:solidFill>
                <a:prstClr val="black"/>
              </a:solidFill>
              <a:latin typeface="Calibri"/>
              <a:cs typeface="Titr" panose="00000700000000000000" pitchFamily="2" charset="-78"/>
            </a:endParaRPr>
          </a:p>
          <a:p>
            <a:pPr marL="0" lvl="0" indent="0" algn="r" rtl="1">
              <a:lnSpc>
                <a:spcPct val="180000"/>
              </a:lnSpc>
              <a:buClrTx/>
              <a:buSzTx/>
              <a:buNone/>
            </a:pPr>
            <a:r>
              <a:rPr lang="en-US" sz="1800" b="1" dirty="0">
                <a:solidFill>
                  <a:prstClr val="black"/>
                </a:solidFill>
                <a:latin typeface="Calibri"/>
                <a:cs typeface="Titr" panose="00000700000000000000" pitchFamily="2" charset="-78"/>
              </a:rPr>
              <a:t>   </a:t>
            </a:r>
            <a:r>
              <a:rPr lang="fa-IR" sz="1800" b="1" dirty="0">
                <a:solidFill>
                  <a:srgbClr val="FF0000"/>
                </a:solidFill>
                <a:latin typeface="Calibri"/>
                <a:cs typeface="Titr" panose="00000700000000000000" pitchFamily="2" charset="-78"/>
              </a:rPr>
              <a:t>75 درصد </a:t>
            </a:r>
            <a:r>
              <a:rPr lang="fa-IR" sz="1800" b="1" dirty="0">
                <a:solidFill>
                  <a:prstClr val="black"/>
                </a:solidFill>
                <a:latin typeface="Calibri"/>
                <a:cs typeface="Titr" panose="00000700000000000000" pitchFamily="2" charset="-78"/>
              </a:rPr>
              <a:t>آنها </a:t>
            </a:r>
            <a:r>
              <a:rPr lang="fa-IR" sz="1800" b="1" dirty="0">
                <a:solidFill>
                  <a:srgbClr val="FF0000"/>
                </a:solidFill>
                <a:latin typeface="Calibri"/>
                <a:cs typeface="Titr" panose="00000700000000000000" pitchFamily="2" charset="-78"/>
              </a:rPr>
              <a:t>بی علامت</a:t>
            </a:r>
            <a:r>
              <a:rPr lang="fa-IR" sz="1800" b="1" dirty="0">
                <a:solidFill>
                  <a:prstClr val="black"/>
                </a:solidFill>
                <a:latin typeface="Calibri"/>
                <a:cs typeface="Titr" panose="00000700000000000000" pitchFamily="2" charset="-78"/>
              </a:rPr>
              <a:t> هستند و هیچ نشانه ای از بیماری را ندارند. </a:t>
            </a:r>
            <a:endParaRPr lang="fa-IR" sz="1800" b="1" dirty="0">
              <a:solidFill>
                <a:srgbClr val="FFFF66"/>
              </a:solidFill>
              <a:latin typeface="Calibri"/>
              <a:cs typeface="Titr" panose="00000700000000000000" pitchFamily="2" charset="-78"/>
            </a:endParaRPr>
          </a:p>
          <a:p>
            <a:pPr marL="0" lvl="0" indent="0" algn="r" rtl="1">
              <a:lnSpc>
                <a:spcPct val="180000"/>
              </a:lnSpc>
              <a:buClrTx/>
              <a:buSzTx/>
              <a:buNone/>
            </a:pPr>
            <a:r>
              <a:rPr lang="fa-IR" sz="1800" b="1" dirty="0">
                <a:solidFill>
                  <a:srgbClr val="FF0000"/>
                </a:solidFill>
                <a:latin typeface="Calibri"/>
                <a:cs typeface="Titr" panose="00000700000000000000" pitchFamily="2" charset="-78"/>
              </a:rPr>
              <a:t>20 درصد </a:t>
            </a:r>
            <a:r>
              <a:rPr lang="fa-IR" sz="1800" b="1" dirty="0">
                <a:solidFill>
                  <a:prstClr val="black"/>
                </a:solidFill>
                <a:latin typeface="Calibri"/>
                <a:cs typeface="Titr" panose="00000700000000000000" pitchFamily="2" charset="-78"/>
              </a:rPr>
              <a:t>آنها</a:t>
            </a:r>
            <a:r>
              <a:rPr lang="fa-IR" sz="1800" b="1" dirty="0">
                <a:solidFill>
                  <a:srgbClr val="FF0000"/>
                </a:solidFill>
                <a:latin typeface="Calibri"/>
                <a:cs typeface="Titr" panose="00000700000000000000" pitchFamily="2" charset="-78"/>
              </a:rPr>
              <a:t> دچار اسهالی </a:t>
            </a:r>
            <a:r>
              <a:rPr lang="fa-IR" sz="1800" b="1" dirty="0">
                <a:solidFill>
                  <a:prstClr val="black"/>
                </a:solidFill>
                <a:latin typeface="Calibri"/>
                <a:cs typeface="Titr" panose="00000700000000000000" pitchFamily="2" charset="-78"/>
              </a:rPr>
              <a:t>می شوند که از </a:t>
            </a:r>
            <a:r>
              <a:rPr lang="fa-IR" sz="1800" b="1" dirty="0">
                <a:solidFill>
                  <a:srgbClr val="4F81BD"/>
                </a:solidFill>
                <a:latin typeface="Calibri"/>
                <a:cs typeface="Titr" panose="00000700000000000000" pitchFamily="2" charset="-78"/>
              </a:rPr>
              <a:t>سایر اسهال ها </a:t>
            </a:r>
            <a:r>
              <a:rPr lang="fa-IR" sz="1800" b="1" dirty="0">
                <a:solidFill>
                  <a:prstClr val="black"/>
                </a:solidFill>
                <a:latin typeface="Calibri"/>
                <a:cs typeface="Titr" panose="00000700000000000000" pitchFamily="2" charset="-78"/>
              </a:rPr>
              <a:t>قابل افتراق نیست</a:t>
            </a:r>
          </a:p>
          <a:p>
            <a:pPr marL="0" lvl="0" indent="0" algn="r" rtl="1">
              <a:lnSpc>
                <a:spcPct val="180000"/>
              </a:lnSpc>
              <a:buClrTx/>
              <a:buSzTx/>
              <a:buNone/>
            </a:pPr>
            <a:r>
              <a:rPr lang="fa-IR" sz="1800" b="1" dirty="0">
                <a:solidFill>
                  <a:prstClr val="black"/>
                </a:solidFill>
                <a:latin typeface="Calibri"/>
                <a:cs typeface="Titr" panose="00000700000000000000" pitchFamily="2" charset="-78"/>
              </a:rPr>
              <a:t>فقط در </a:t>
            </a:r>
            <a:r>
              <a:rPr lang="fa-IR" sz="1800" b="1" dirty="0">
                <a:solidFill>
                  <a:srgbClr val="FF0000"/>
                </a:solidFill>
                <a:latin typeface="Calibri"/>
                <a:cs typeface="Titr" panose="00000700000000000000" pitchFamily="2" charset="-78"/>
              </a:rPr>
              <a:t>5</a:t>
            </a:r>
            <a:r>
              <a:rPr lang="fa-IR" sz="1800" b="1" dirty="0">
                <a:solidFill>
                  <a:prstClr val="black"/>
                </a:solidFill>
                <a:latin typeface="Calibri"/>
                <a:cs typeface="Titr" panose="00000700000000000000" pitchFamily="2" charset="-78"/>
              </a:rPr>
              <a:t>-</a:t>
            </a:r>
            <a:r>
              <a:rPr lang="fa-IR" sz="1800" b="1" dirty="0">
                <a:solidFill>
                  <a:srgbClr val="FF0000"/>
                </a:solidFill>
                <a:latin typeface="Calibri"/>
                <a:cs typeface="Titr" panose="00000700000000000000" pitchFamily="2" charset="-78"/>
              </a:rPr>
              <a:t>2 درصد </a:t>
            </a:r>
            <a:r>
              <a:rPr lang="fa-IR" sz="1800" b="1" dirty="0">
                <a:solidFill>
                  <a:prstClr val="black"/>
                </a:solidFill>
                <a:latin typeface="Calibri"/>
                <a:cs typeface="Titr" panose="00000700000000000000" pitchFamily="2" charset="-78"/>
              </a:rPr>
              <a:t>(درصد اندکی ) از افراد </a:t>
            </a:r>
            <a:r>
              <a:rPr lang="fa-IR" sz="1800" b="1" dirty="0">
                <a:solidFill>
                  <a:srgbClr val="0066FF"/>
                </a:solidFill>
                <a:latin typeface="Calibri"/>
                <a:cs typeface="Titr" panose="00000700000000000000" pitchFamily="2" charset="-78"/>
              </a:rPr>
              <a:t>:</a:t>
            </a:r>
            <a:r>
              <a:rPr lang="fa-IR" sz="1800" b="1" dirty="0">
                <a:solidFill>
                  <a:srgbClr val="FF0000"/>
                </a:solidFill>
                <a:latin typeface="Calibri"/>
                <a:cs typeface="Titr" panose="00000700000000000000" pitchFamily="2" charset="-78"/>
              </a:rPr>
              <a:t>اسهال آبکی</a:t>
            </a:r>
            <a:r>
              <a:rPr lang="fa-IR" sz="1800" b="1" dirty="0">
                <a:solidFill>
                  <a:prstClr val="black"/>
                </a:solidFill>
                <a:latin typeface="Calibri"/>
                <a:cs typeface="Titr" panose="00000700000000000000" pitchFamily="2" charset="-78"/>
              </a:rPr>
              <a:t>، </a:t>
            </a:r>
            <a:r>
              <a:rPr lang="fa-IR" sz="1800" b="1" dirty="0">
                <a:solidFill>
                  <a:srgbClr val="FF0000"/>
                </a:solidFill>
                <a:latin typeface="Calibri"/>
                <a:cs typeface="Titr" panose="00000700000000000000" pitchFamily="2" charset="-78"/>
              </a:rPr>
              <a:t>استفراغ</a:t>
            </a:r>
            <a:r>
              <a:rPr lang="fa-IR" sz="1800" b="1" dirty="0">
                <a:solidFill>
                  <a:prstClr val="black"/>
                </a:solidFill>
                <a:latin typeface="Calibri"/>
                <a:cs typeface="Titr" panose="00000700000000000000" pitchFamily="2" charset="-78"/>
              </a:rPr>
              <a:t> و </a:t>
            </a:r>
            <a:r>
              <a:rPr lang="fa-IR" sz="1800" b="1" dirty="0">
                <a:solidFill>
                  <a:srgbClr val="FF0066"/>
                </a:solidFill>
                <a:latin typeface="Calibri"/>
                <a:cs typeface="Titr" panose="00000700000000000000" pitchFamily="2" charset="-78"/>
              </a:rPr>
              <a:t>از</a:t>
            </a:r>
            <a:r>
              <a:rPr lang="fa-IR" sz="1800" b="1" dirty="0">
                <a:solidFill>
                  <a:prstClr val="black"/>
                </a:solidFill>
                <a:latin typeface="Calibri"/>
                <a:cs typeface="Titr" panose="00000700000000000000" pitchFamily="2" charset="-78"/>
              </a:rPr>
              <a:t> </a:t>
            </a:r>
            <a:r>
              <a:rPr lang="fa-IR" sz="1800" b="1" dirty="0">
                <a:solidFill>
                  <a:srgbClr val="FF0066"/>
                </a:solidFill>
                <a:latin typeface="Calibri"/>
                <a:cs typeface="Titr" panose="00000700000000000000" pitchFamily="2" charset="-78"/>
              </a:rPr>
              <a:t>دست رفتن شدید آب بدن</a:t>
            </a:r>
            <a:r>
              <a:rPr lang="en-US" sz="1800" b="1" dirty="0">
                <a:solidFill>
                  <a:srgbClr val="FF0066"/>
                </a:solidFill>
                <a:latin typeface="Calibri"/>
                <a:cs typeface="Titr" panose="00000700000000000000" pitchFamily="2" charset="-78"/>
              </a:rPr>
              <a:t> </a:t>
            </a:r>
            <a:r>
              <a:rPr lang="fa-IR" sz="1800" b="1" dirty="0">
                <a:solidFill>
                  <a:prstClr val="black"/>
                </a:solidFill>
                <a:latin typeface="Calibri"/>
                <a:cs typeface="Titr" panose="00000700000000000000" pitchFamily="2" charset="-78"/>
              </a:rPr>
              <a:t> رخ می دهد.</a:t>
            </a:r>
            <a:endParaRPr lang="en-US" sz="1800" b="1" dirty="0">
              <a:solidFill>
                <a:prstClr val="black"/>
              </a:solidFill>
              <a:latin typeface="Calibri"/>
              <a:cs typeface="Titr" panose="00000700000000000000" pitchFamily="2" charset="-78"/>
            </a:endParaRPr>
          </a:p>
          <a:p>
            <a:pPr marL="68580" indent="0" algn="r" rtl="1">
              <a:buNone/>
            </a:pPr>
            <a:endParaRPr lang="en-US" sz="1800" dirty="0">
              <a:cs typeface="2  Titr" panose="00000700000000000000" pitchFamily="2" charset="-78"/>
            </a:endParaRPr>
          </a:p>
        </p:txBody>
      </p:sp>
    </p:spTree>
    <p:extLst>
      <p:ext uri="{BB962C8B-B14F-4D97-AF65-F5344CB8AC3E}">
        <p14:creationId xmlns:p14="http://schemas.microsoft.com/office/powerpoint/2010/main" val="412200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3173E-E2D5-480F-8BDD-0A35A8F347B3}"/>
              </a:ext>
            </a:extLst>
          </p:cNvPr>
          <p:cNvSpPr>
            <a:spLocks noGrp="1"/>
          </p:cNvSpPr>
          <p:nvPr>
            <p:ph type="title"/>
          </p:nvPr>
        </p:nvSpPr>
        <p:spPr/>
        <p:txBody>
          <a:bodyPr/>
          <a:lstStyle/>
          <a:p>
            <a:pPr algn="r"/>
            <a:r>
              <a:rPr lang="fa-IR" dirty="0">
                <a:solidFill>
                  <a:schemeClr val="accent1">
                    <a:lumMod val="50000"/>
                  </a:schemeClr>
                </a:solidFill>
                <a:cs typeface="Titr" panose="00000700000000000000" pitchFamily="2" charset="-78"/>
              </a:rPr>
              <a:t>عوامل بیماریزایی </a:t>
            </a:r>
          </a:p>
        </p:txBody>
      </p:sp>
      <p:pic>
        <p:nvPicPr>
          <p:cNvPr id="5" name="Content Placeholder 4">
            <a:extLst>
              <a:ext uri="{FF2B5EF4-FFF2-40B4-BE49-F238E27FC236}">
                <a16:creationId xmlns:a16="http://schemas.microsoft.com/office/drawing/2014/main" id="{4DD69008-7714-4CAA-99EC-ECED3F9A6068}"/>
              </a:ext>
            </a:extLst>
          </p:cNvPr>
          <p:cNvPicPr>
            <a:picLocks noGrp="1" noChangeAspect="1"/>
          </p:cNvPicPr>
          <p:nvPr>
            <p:ph idx="1"/>
          </p:nvPr>
        </p:nvPicPr>
        <p:blipFill>
          <a:blip r:embed="rId2"/>
          <a:stretch>
            <a:fillRect/>
          </a:stretch>
        </p:blipFill>
        <p:spPr>
          <a:xfrm>
            <a:off x="1052357" y="2348880"/>
            <a:ext cx="7128910" cy="3177782"/>
          </a:xfrm>
        </p:spPr>
      </p:pic>
    </p:spTree>
    <p:extLst>
      <p:ext uri="{BB962C8B-B14F-4D97-AF65-F5344CB8AC3E}">
        <p14:creationId xmlns:p14="http://schemas.microsoft.com/office/powerpoint/2010/main" val="2155833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4704"/>
            <a:ext cx="7024744" cy="792088"/>
          </a:xfrm>
          <a:solidFill>
            <a:schemeClr val="bg2">
              <a:lumMod val="60000"/>
              <a:lumOff val="40000"/>
            </a:schemeClr>
          </a:solidFill>
        </p:spPr>
        <p:txBody>
          <a:bodyPr>
            <a:normAutofit/>
          </a:bodyPr>
          <a:lstStyle/>
          <a:p>
            <a:pPr algn="ctr"/>
            <a:r>
              <a:rPr lang="fa-IR" dirty="0">
                <a:solidFill>
                  <a:schemeClr val="accent1">
                    <a:lumMod val="50000"/>
                  </a:schemeClr>
                </a:solidFill>
                <a:cs typeface="Titr" panose="00000700000000000000" pitchFamily="2" charset="-78"/>
              </a:rPr>
              <a:t>مخزن بیماری </a:t>
            </a:r>
          </a:p>
        </p:txBody>
      </p:sp>
      <p:sp>
        <p:nvSpPr>
          <p:cNvPr id="3" name="Content Placeholder 2"/>
          <p:cNvSpPr>
            <a:spLocks noGrp="1"/>
          </p:cNvSpPr>
          <p:nvPr>
            <p:ph idx="1"/>
          </p:nvPr>
        </p:nvSpPr>
        <p:spPr>
          <a:xfrm>
            <a:off x="1043490" y="1772816"/>
            <a:ext cx="7024744" cy="4392488"/>
          </a:xfrm>
          <a:solidFill>
            <a:schemeClr val="bg2">
              <a:lumMod val="20000"/>
              <a:lumOff val="80000"/>
            </a:schemeClr>
          </a:solidFill>
        </p:spPr>
        <p:txBody>
          <a:bodyPr>
            <a:normAutofit/>
          </a:bodyPr>
          <a:lstStyle/>
          <a:p>
            <a:pPr lvl="0" indent="-342900" algn="r" defTabSz="457200" rtl="1">
              <a:spcBef>
                <a:spcPts val="1000"/>
              </a:spcBef>
              <a:buClr>
                <a:srgbClr val="90C226"/>
              </a:buClr>
              <a:buSzPct val="80000"/>
              <a:buFont typeface="Wingdings 3" charset="2"/>
              <a:buChar char=""/>
            </a:pPr>
            <a:r>
              <a:rPr lang="fa-IR" sz="3200" b="1" dirty="0">
                <a:solidFill>
                  <a:srgbClr val="FF0000"/>
                </a:solidFill>
                <a:latin typeface="Arial,Bold"/>
                <a:cs typeface="Titr" panose="00000700000000000000" pitchFamily="2" charset="-78"/>
              </a:rPr>
              <a:t>زوئو پلانكتون هاي آب هابخصوص آب شیرین مخزن اصلی بیماری است</a:t>
            </a:r>
          </a:p>
          <a:p>
            <a:pPr marL="0" lvl="0" indent="0" algn="just" defTabSz="457200" rtl="1">
              <a:spcBef>
                <a:spcPts val="1000"/>
              </a:spcBef>
              <a:buClr>
                <a:srgbClr val="90C226"/>
              </a:buClr>
              <a:buSzPct val="80000"/>
              <a:buNone/>
            </a:pPr>
            <a:endParaRPr lang="fa-IR" sz="3200" b="1" dirty="0">
              <a:solidFill>
                <a:srgbClr val="FF0000"/>
              </a:solidFill>
              <a:latin typeface="Arial,Bold"/>
              <a:cs typeface="Titr" panose="00000700000000000000" pitchFamily="2" charset="-78"/>
            </a:endParaRPr>
          </a:p>
          <a:p>
            <a:pPr lvl="0" indent="-342900" algn="r" defTabSz="457200" rtl="1">
              <a:spcBef>
                <a:spcPts val="1000"/>
              </a:spcBef>
              <a:buClr>
                <a:srgbClr val="90C226"/>
              </a:buClr>
              <a:buSzPct val="80000"/>
              <a:buFont typeface="Wingdings 3" charset="2"/>
              <a:buChar char=""/>
            </a:pPr>
            <a:r>
              <a:rPr lang="fa-IR" sz="3200" b="1" dirty="0">
                <a:solidFill>
                  <a:srgbClr val="FF0000"/>
                </a:solidFill>
                <a:latin typeface="Arial,Bold"/>
                <a:cs typeface="Titr" panose="00000700000000000000" pitchFamily="2" charset="-78"/>
              </a:rPr>
              <a:t>آب </a:t>
            </a:r>
            <a:r>
              <a:rPr lang="fa-IR" sz="1800" b="1" dirty="0">
                <a:solidFill>
                  <a:srgbClr val="000000"/>
                </a:solidFill>
                <a:latin typeface="Arial,Bold"/>
                <a:cs typeface="Titr" panose="00000700000000000000" pitchFamily="2" charset="-78"/>
              </a:rPr>
              <a:t>و بخصوص </a:t>
            </a:r>
            <a:r>
              <a:rPr lang="fa-IR" sz="1800" b="1" dirty="0">
                <a:solidFill>
                  <a:srgbClr val="FF0000"/>
                </a:solidFill>
                <a:latin typeface="Arial,Bold"/>
                <a:cs typeface="Titr" panose="00000700000000000000" pitchFamily="2" charset="-78"/>
              </a:rPr>
              <a:t>آب های سطحی </a:t>
            </a:r>
            <a:r>
              <a:rPr lang="fa-IR" sz="1800" b="1" dirty="0">
                <a:solidFill>
                  <a:srgbClr val="000000"/>
                </a:solidFill>
                <a:latin typeface="Arial,Bold"/>
                <a:cs typeface="Titr" panose="00000700000000000000" pitchFamily="2" charset="-78"/>
              </a:rPr>
              <a:t>یا </a:t>
            </a:r>
            <a:r>
              <a:rPr lang="fa-IR" sz="1800" b="1" dirty="0">
                <a:solidFill>
                  <a:srgbClr val="FF0000"/>
                </a:solidFill>
                <a:latin typeface="Arial,Bold"/>
                <a:cs typeface="Titr" panose="00000700000000000000" pitchFamily="2" charset="-78"/>
              </a:rPr>
              <a:t>آبهایی که </a:t>
            </a:r>
            <a:r>
              <a:rPr lang="fa-IR" sz="1800" b="1" dirty="0">
                <a:solidFill>
                  <a:srgbClr val="000000"/>
                </a:solidFill>
                <a:latin typeface="Arial,Bold"/>
                <a:cs typeface="Titr" panose="00000700000000000000" pitchFamily="2" charset="-78"/>
              </a:rPr>
              <a:t>به هر صورتی آلودگی با میکروب پیداکنند،هم بعنوان </a:t>
            </a:r>
            <a:r>
              <a:rPr lang="fa-IR" sz="1800" b="1" dirty="0">
                <a:solidFill>
                  <a:srgbClr val="FF0000"/>
                </a:solidFill>
                <a:latin typeface="Arial,Bold"/>
                <a:cs typeface="Titr" panose="00000700000000000000" pitchFamily="2" charset="-78"/>
              </a:rPr>
              <a:t>مخزن </a:t>
            </a:r>
            <a:r>
              <a:rPr lang="fa-IR" sz="2000" b="1" dirty="0">
                <a:solidFill>
                  <a:srgbClr val="000000"/>
                </a:solidFill>
                <a:latin typeface="Arial,Bold"/>
                <a:cs typeface="Titr" panose="00000700000000000000" pitchFamily="2" charset="-78"/>
              </a:rPr>
              <a:t>( </a:t>
            </a:r>
            <a:r>
              <a:rPr lang="fa-IR" sz="2000" b="1" dirty="0">
                <a:solidFill>
                  <a:srgbClr val="0066FF"/>
                </a:solidFill>
                <a:latin typeface="Arial,Bold"/>
                <a:cs typeface="Titr" panose="00000700000000000000" pitchFamily="2" charset="-78"/>
              </a:rPr>
              <a:t>باعث نگهداری ویبروکلرا </a:t>
            </a:r>
            <a:r>
              <a:rPr lang="fa-IR" sz="2000" b="1" dirty="0">
                <a:solidFill>
                  <a:srgbClr val="000000"/>
                </a:solidFill>
                <a:latin typeface="Arial,Bold"/>
                <a:cs typeface="Titr" panose="00000700000000000000" pitchFamily="2" charset="-78"/>
              </a:rPr>
              <a:t>برای مدتها چه فعال و چه نهفته در پلانكتون ها</a:t>
            </a:r>
            <a:r>
              <a:rPr lang="fa-IR" sz="1400" b="1" dirty="0">
                <a:solidFill>
                  <a:srgbClr val="000000"/>
                </a:solidFill>
                <a:latin typeface="Arial,Bold"/>
                <a:cs typeface="Titr" panose="00000700000000000000" pitchFamily="2" charset="-78"/>
              </a:rPr>
              <a:t>) </a:t>
            </a:r>
            <a:r>
              <a:rPr lang="fa-IR" b="1" dirty="0">
                <a:solidFill>
                  <a:srgbClr val="000000"/>
                </a:solidFill>
                <a:latin typeface="Arial,Bold"/>
                <a:cs typeface="Titr" panose="00000700000000000000" pitchFamily="2" charset="-78"/>
              </a:rPr>
              <a:t>وهم بعنوان </a:t>
            </a:r>
            <a:r>
              <a:rPr lang="fa-IR" b="1" dirty="0">
                <a:solidFill>
                  <a:srgbClr val="FF0000"/>
                </a:solidFill>
                <a:latin typeface="Arial,Bold"/>
                <a:cs typeface="Titr" panose="00000700000000000000" pitchFamily="2" charset="-78"/>
              </a:rPr>
              <a:t>منبع انتقال </a:t>
            </a:r>
            <a:r>
              <a:rPr lang="fa-IR" b="1" dirty="0">
                <a:solidFill>
                  <a:srgbClr val="000000"/>
                </a:solidFill>
                <a:latin typeface="Arial,Bold"/>
                <a:cs typeface="Titr" panose="00000700000000000000" pitchFamily="2" charset="-78"/>
              </a:rPr>
              <a:t>بیماری محسوب </a:t>
            </a:r>
            <a:r>
              <a:rPr lang="fa-IR" sz="1800" b="1" dirty="0">
                <a:solidFill>
                  <a:srgbClr val="000000"/>
                </a:solidFill>
                <a:latin typeface="Arial,Bold"/>
                <a:cs typeface="Titr" panose="00000700000000000000" pitchFamily="2" charset="-78"/>
              </a:rPr>
              <a:t>میشود</a:t>
            </a:r>
          </a:p>
          <a:p>
            <a:pPr marL="68580" indent="0" algn="r" rtl="1">
              <a:buNone/>
            </a:pPr>
            <a:endParaRPr lang="fa-IR" dirty="0"/>
          </a:p>
        </p:txBody>
      </p:sp>
    </p:spTree>
    <p:extLst>
      <p:ext uri="{BB962C8B-B14F-4D97-AF65-F5344CB8AC3E}">
        <p14:creationId xmlns:p14="http://schemas.microsoft.com/office/powerpoint/2010/main" val="256350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AD552-449A-4A6D-A3D7-1F2263ADE274}"/>
              </a:ext>
            </a:extLst>
          </p:cNvPr>
          <p:cNvSpPr>
            <a:spLocks noGrp="1"/>
          </p:cNvSpPr>
          <p:nvPr>
            <p:ph type="title"/>
          </p:nvPr>
        </p:nvSpPr>
        <p:spPr>
          <a:xfrm>
            <a:off x="1043492" y="1027664"/>
            <a:ext cx="7024742" cy="673144"/>
          </a:xfrm>
          <a:solidFill>
            <a:schemeClr val="bg2">
              <a:lumMod val="60000"/>
              <a:lumOff val="40000"/>
            </a:schemeClr>
          </a:solidFill>
        </p:spPr>
        <p:txBody>
          <a:bodyPr>
            <a:normAutofit/>
          </a:bodyPr>
          <a:lstStyle/>
          <a:p>
            <a:pPr algn="r"/>
            <a:r>
              <a:rPr lang="fa-IR" sz="3200" dirty="0">
                <a:solidFill>
                  <a:schemeClr val="accent1">
                    <a:lumMod val="50000"/>
                  </a:schemeClr>
                </a:solidFill>
                <a:cs typeface="Titr" panose="00000700000000000000" pitchFamily="2" charset="-78"/>
              </a:rPr>
              <a:t>علایم وتشخیص بیماری </a:t>
            </a:r>
          </a:p>
        </p:txBody>
      </p:sp>
      <p:sp>
        <p:nvSpPr>
          <p:cNvPr id="3" name="Content Placeholder 2">
            <a:extLst>
              <a:ext uri="{FF2B5EF4-FFF2-40B4-BE49-F238E27FC236}">
                <a16:creationId xmlns:a16="http://schemas.microsoft.com/office/drawing/2014/main" id="{A1182717-3A68-4085-919A-368D4E32E429}"/>
              </a:ext>
            </a:extLst>
          </p:cNvPr>
          <p:cNvSpPr>
            <a:spLocks noGrp="1"/>
          </p:cNvSpPr>
          <p:nvPr>
            <p:ph idx="1"/>
          </p:nvPr>
        </p:nvSpPr>
        <p:spPr>
          <a:xfrm>
            <a:off x="1043492" y="1700808"/>
            <a:ext cx="7024742" cy="4131821"/>
          </a:xfrm>
          <a:solidFill>
            <a:schemeClr val="bg2">
              <a:lumMod val="20000"/>
              <a:lumOff val="80000"/>
            </a:schemeClr>
          </a:solidFill>
        </p:spPr>
        <p:txBody>
          <a:bodyPr>
            <a:normAutofit fontScale="85000" lnSpcReduction="20000"/>
          </a:bodyPr>
          <a:lstStyle/>
          <a:p>
            <a:pPr marL="68580" indent="0" algn="r">
              <a:buNone/>
            </a:pPr>
            <a:r>
              <a:rPr lang="fa-IR" dirty="0">
                <a:solidFill>
                  <a:schemeClr val="tx1"/>
                </a:solidFill>
                <a:cs typeface="Titr" panose="00000700000000000000" pitchFamily="2" charset="-78"/>
              </a:rPr>
              <a:t>شروع ناگهانی اسهال آبکی شدید بدون درد همراه با تهوع و استفراغ در مراحل اولیه بیماری</a:t>
            </a:r>
          </a:p>
          <a:p>
            <a:pPr marL="68580" indent="0" algn="r">
              <a:buNone/>
            </a:pPr>
            <a:r>
              <a:rPr lang="fa-IR" dirty="0">
                <a:solidFill>
                  <a:schemeClr val="tx1"/>
                </a:solidFill>
                <a:cs typeface="Titr" panose="00000700000000000000" pitchFamily="2" charset="-78"/>
              </a:rPr>
              <a:t>  پس از چند بار دفع مدفوع شل آبکی نمای سوپ برنجی به خود می گیرد و بوی بد ماهی پیدا میکند .</a:t>
            </a:r>
          </a:p>
          <a:p>
            <a:pPr marL="68580" indent="0" algn="r">
              <a:buNone/>
            </a:pPr>
            <a:r>
              <a:rPr lang="fa-IR" dirty="0">
                <a:solidFill>
                  <a:schemeClr val="tx1"/>
                </a:solidFill>
                <a:cs typeface="Titr" panose="00000700000000000000" pitchFamily="2" charset="-78"/>
              </a:rPr>
              <a:t>علایم بیماری تقریبا ناشی از دفع آب و الکترولیت هاست و شدت علایم بستگی به دهیدراتاسیون بستگی دارد. </a:t>
            </a:r>
          </a:p>
          <a:p>
            <a:pPr marL="68580" indent="0" algn="r">
              <a:buNone/>
            </a:pPr>
            <a:r>
              <a:rPr lang="fa-IR" dirty="0">
                <a:solidFill>
                  <a:schemeClr val="tx1"/>
                </a:solidFill>
                <a:cs typeface="Titr" panose="00000700000000000000" pitchFamily="2" charset="-78"/>
              </a:rPr>
              <a:t>در بیماران درمان نشده دهیدراتاسیون سریع ،اسیدوز،کولاپس عروقی ،هیپوگلیسمی در بچه ها و نارسایی کلیه شایع است .</a:t>
            </a:r>
          </a:p>
          <a:p>
            <a:pPr marL="68580" indent="0" algn="r">
              <a:buNone/>
            </a:pPr>
            <a:r>
              <a:rPr lang="fa-IR" dirty="0">
                <a:solidFill>
                  <a:schemeClr val="tx1"/>
                </a:solidFill>
                <a:cs typeface="Titr" panose="00000700000000000000" pitchFamily="2" charset="-78"/>
              </a:rPr>
              <a:t>در سویه های التور موارد بدون علامت بیماری از اشکال بالینی آن شایع ترند و موارد خفیف یا اسهال معمولی به ویژه در بچهه ها دیده می شود .</a:t>
            </a:r>
          </a:p>
          <a:p>
            <a:pPr marL="68580" indent="0" algn="r">
              <a:buNone/>
            </a:pPr>
            <a:r>
              <a:rPr lang="fa-IR" dirty="0">
                <a:solidFill>
                  <a:schemeClr val="tx1"/>
                </a:solidFill>
                <a:cs typeface="Titr" panose="00000700000000000000" pitchFamily="2" charset="-78"/>
              </a:rPr>
              <a:t> مرگ در موارد درمان نشده در عرض چند ساعت دیده می شود و میزان مرگ ومیر آن به بیش از 50% موارد می رسد در حالی که با درمان به موقع ومناسب این میزان به کمتر از 1درصد میرسد .</a:t>
            </a:r>
          </a:p>
          <a:p>
            <a:pPr marL="68580" indent="0" algn="r">
              <a:buNone/>
            </a:pPr>
            <a:r>
              <a:rPr lang="fa-IR" dirty="0">
                <a:solidFill>
                  <a:schemeClr val="tx1"/>
                </a:solidFill>
                <a:cs typeface="Titr" panose="00000700000000000000" pitchFamily="2" charset="-78"/>
              </a:rPr>
              <a:t>در افراد مسن ممکن است قطع ناگهانی اسهال به دلیل انسداد روده دیده شود . </a:t>
            </a:r>
          </a:p>
        </p:txBody>
      </p:sp>
    </p:spTree>
    <p:extLst>
      <p:ext uri="{BB962C8B-B14F-4D97-AF65-F5344CB8AC3E}">
        <p14:creationId xmlns:p14="http://schemas.microsoft.com/office/powerpoint/2010/main" val="1686915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7C9A6-4015-4B0F-81D5-6D5EC9B2749E}"/>
              </a:ext>
            </a:extLst>
          </p:cNvPr>
          <p:cNvSpPr>
            <a:spLocks noGrp="1"/>
          </p:cNvSpPr>
          <p:nvPr>
            <p:ph type="title"/>
          </p:nvPr>
        </p:nvSpPr>
        <p:spPr>
          <a:xfrm>
            <a:off x="1043490" y="1027664"/>
            <a:ext cx="7024744" cy="601136"/>
          </a:xfrm>
        </p:spPr>
        <p:txBody>
          <a:bodyPr>
            <a:noAutofit/>
          </a:bodyPr>
          <a:lstStyle/>
          <a:p>
            <a:pPr algn="r"/>
            <a:r>
              <a:rPr lang="fa-IR" sz="3600" dirty="0">
                <a:solidFill>
                  <a:schemeClr val="accent1">
                    <a:lumMod val="50000"/>
                  </a:schemeClr>
                </a:solidFill>
                <a:cs typeface="Titr" panose="00000700000000000000" pitchFamily="2" charset="-78"/>
              </a:rPr>
              <a:t>علایم بیماری </a:t>
            </a:r>
          </a:p>
        </p:txBody>
      </p:sp>
      <p:sp>
        <p:nvSpPr>
          <p:cNvPr id="3" name="Content Placeholder 2">
            <a:extLst>
              <a:ext uri="{FF2B5EF4-FFF2-40B4-BE49-F238E27FC236}">
                <a16:creationId xmlns:a16="http://schemas.microsoft.com/office/drawing/2014/main" id="{88386D7A-B60C-4D01-B469-60AB80FDBAD5}"/>
              </a:ext>
            </a:extLst>
          </p:cNvPr>
          <p:cNvSpPr>
            <a:spLocks noGrp="1"/>
          </p:cNvSpPr>
          <p:nvPr>
            <p:ph idx="1"/>
          </p:nvPr>
        </p:nvSpPr>
        <p:spPr>
          <a:xfrm>
            <a:off x="1022080" y="1632002"/>
            <a:ext cx="7046154" cy="4203829"/>
          </a:xfrm>
        </p:spPr>
        <p:txBody>
          <a:bodyPr/>
          <a:lstStyle/>
          <a:p>
            <a:pPr algn="r" rtl="1">
              <a:buFont typeface="Wingdings" panose="05000000000000000000" pitchFamily="2" charset="2"/>
              <a:buChar char="§"/>
            </a:pPr>
            <a:r>
              <a:rPr lang="fa-IR" dirty="0">
                <a:solidFill>
                  <a:schemeClr val="tx1"/>
                </a:solidFill>
                <a:cs typeface="Titr" panose="00000700000000000000" pitchFamily="2" charset="-78"/>
              </a:rPr>
              <a:t>اسهال شدید آبکی با دفعات اجابت مزاج غیر قابل شمارش شبیه آب برنج وبد بو </a:t>
            </a:r>
          </a:p>
          <a:p>
            <a:pPr algn="r" rtl="1">
              <a:buFont typeface="Wingdings" panose="05000000000000000000" pitchFamily="2" charset="2"/>
              <a:buChar char="§"/>
            </a:pPr>
            <a:r>
              <a:rPr lang="fa-IR" dirty="0">
                <a:solidFill>
                  <a:schemeClr val="tx1"/>
                </a:solidFill>
                <a:cs typeface="Titr" panose="00000700000000000000" pitchFamily="2" charset="-78"/>
              </a:rPr>
              <a:t>نبود دل درد و دل پیچه </a:t>
            </a:r>
          </a:p>
          <a:p>
            <a:pPr algn="r" rtl="1">
              <a:buFont typeface="Wingdings" panose="05000000000000000000" pitchFamily="2" charset="2"/>
              <a:buChar char="§"/>
            </a:pPr>
            <a:r>
              <a:rPr lang="fa-IR" dirty="0">
                <a:solidFill>
                  <a:schemeClr val="tx1"/>
                </a:solidFill>
                <a:cs typeface="Titr" panose="00000700000000000000" pitchFamily="2" charset="-78"/>
              </a:rPr>
              <a:t>گرفتگی عضلات پشت ساق پا </a:t>
            </a:r>
          </a:p>
          <a:p>
            <a:pPr algn="r" rtl="1">
              <a:buFont typeface="Wingdings" panose="05000000000000000000" pitchFamily="2" charset="2"/>
              <a:buChar char="§"/>
            </a:pPr>
            <a:r>
              <a:rPr lang="fa-IR" dirty="0">
                <a:solidFill>
                  <a:schemeClr val="tx1"/>
                </a:solidFill>
                <a:cs typeface="Titr" panose="00000700000000000000" pitchFamily="2" charset="-78"/>
              </a:rPr>
              <a:t>عطش فراوان </a:t>
            </a:r>
          </a:p>
          <a:p>
            <a:pPr algn="r" rtl="1">
              <a:buFont typeface="Wingdings" panose="05000000000000000000" pitchFamily="2" charset="2"/>
              <a:buChar char="§"/>
            </a:pPr>
            <a:r>
              <a:rPr lang="fa-IR" dirty="0">
                <a:solidFill>
                  <a:schemeClr val="tx1"/>
                </a:solidFill>
                <a:cs typeface="Titr" panose="00000700000000000000" pitchFamily="2" charset="-78"/>
              </a:rPr>
              <a:t>فقدان خون در مدفوع </a:t>
            </a:r>
          </a:p>
          <a:p>
            <a:pPr algn="r" rtl="1">
              <a:buFont typeface="Wingdings" panose="05000000000000000000" pitchFamily="2" charset="2"/>
              <a:buChar char="§"/>
            </a:pPr>
            <a:r>
              <a:rPr lang="fa-IR" dirty="0">
                <a:solidFill>
                  <a:schemeClr val="tx1"/>
                </a:solidFill>
                <a:cs typeface="Titr" panose="00000700000000000000" pitchFamily="2" charset="-78"/>
              </a:rPr>
              <a:t>استفراغ بدون حالت تهوع </a:t>
            </a:r>
          </a:p>
          <a:p>
            <a:pPr algn="r" rtl="1">
              <a:buFont typeface="Wingdings" panose="05000000000000000000" pitchFamily="2" charset="2"/>
              <a:buChar char="§"/>
            </a:pPr>
            <a:r>
              <a:rPr lang="fa-IR" dirty="0">
                <a:solidFill>
                  <a:schemeClr val="tx1"/>
                </a:solidFill>
                <a:cs typeface="Titr" panose="00000700000000000000" pitchFamily="2" charset="-78"/>
              </a:rPr>
              <a:t>احساس پری و غرغر شکم </a:t>
            </a:r>
          </a:p>
          <a:p>
            <a:pPr algn="r" rtl="1">
              <a:buFont typeface="Wingdings" panose="05000000000000000000" pitchFamily="2" charset="2"/>
              <a:buChar char="§"/>
            </a:pPr>
            <a:r>
              <a:rPr lang="fa-IR" dirty="0">
                <a:solidFill>
                  <a:schemeClr val="tx1"/>
                </a:solidFill>
                <a:cs typeface="Titr" panose="00000700000000000000" pitchFamily="2" charset="-78"/>
              </a:rPr>
              <a:t>فقدان تب </a:t>
            </a:r>
          </a:p>
        </p:txBody>
      </p:sp>
    </p:spTree>
    <p:extLst>
      <p:ext uri="{BB962C8B-B14F-4D97-AF65-F5344CB8AC3E}">
        <p14:creationId xmlns:p14="http://schemas.microsoft.com/office/powerpoint/2010/main" val="1016699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B9B31D2-2457-444D-8DC6-5BC8325766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692696"/>
            <a:ext cx="6777037" cy="4896544"/>
          </a:xfrm>
        </p:spPr>
      </p:pic>
    </p:spTree>
    <p:extLst>
      <p:ext uri="{BB962C8B-B14F-4D97-AF65-F5344CB8AC3E}">
        <p14:creationId xmlns:p14="http://schemas.microsoft.com/office/powerpoint/2010/main" val="3105362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836712"/>
            <a:ext cx="7024626" cy="936104"/>
          </a:xfrm>
          <a:solidFill>
            <a:schemeClr val="bg2">
              <a:lumMod val="60000"/>
              <a:lumOff val="40000"/>
            </a:schemeClr>
          </a:solidFill>
        </p:spPr>
        <p:txBody>
          <a:bodyPr>
            <a:normAutofit/>
          </a:bodyPr>
          <a:lstStyle/>
          <a:p>
            <a:pPr algn="r"/>
            <a:r>
              <a:rPr lang="fa-IR" dirty="0">
                <a:solidFill>
                  <a:schemeClr val="accent1">
                    <a:lumMod val="50000"/>
                  </a:schemeClr>
                </a:solidFill>
                <a:cs typeface="Titr" panose="00000700000000000000" pitchFamily="2" charset="-78"/>
              </a:rPr>
              <a:t>منابع شایع بیماری و راه های انتقال:</a:t>
            </a:r>
          </a:p>
        </p:txBody>
      </p:sp>
      <p:sp>
        <p:nvSpPr>
          <p:cNvPr id="3" name="Content Placeholder 2"/>
          <p:cNvSpPr>
            <a:spLocks noGrp="1"/>
          </p:cNvSpPr>
          <p:nvPr>
            <p:ph idx="1"/>
          </p:nvPr>
        </p:nvSpPr>
        <p:spPr>
          <a:xfrm>
            <a:off x="1043608" y="1916832"/>
            <a:ext cx="7024626" cy="4464496"/>
          </a:xfrm>
          <a:solidFill>
            <a:schemeClr val="bg2">
              <a:lumMod val="20000"/>
              <a:lumOff val="80000"/>
            </a:schemeClr>
          </a:solidFill>
        </p:spPr>
        <p:txBody>
          <a:bodyPr>
            <a:normAutofit lnSpcReduction="10000"/>
          </a:bodyPr>
          <a:lstStyle/>
          <a:p>
            <a:pPr marL="514350" lvl="0" indent="-514350" algn="r" defTabSz="457200" rtl="1">
              <a:spcBef>
                <a:spcPts val="1000"/>
              </a:spcBef>
              <a:buClr>
                <a:srgbClr val="90C226"/>
              </a:buClr>
              <a:buSzPct val="80000"/>
              <a:buFont typeface="+mj-lt"/>
              <a:buAutoNum type="arabicParenR"/>
            </a:pPr>
            <a:r>
              <a:rPr lang="fa-IR" sz="2000" b="1" dirty="0">
                <a:solidFill>
                  <a:schemeClr val="tx1"/>
                </a:solidFill>
                <a:latin typeface="Times New Roman,Bold"/>
                <a:cs typeface="Titr" panose="00000700000000000000" pitchFamily="2" charset="-78"/>
              </a:rPr>
              <a:t>آب آشامیدنی که توسط مدفوع آلوده شده است. یخ که از راه آب آلوده تهیه </a:t>
            </a:r>
            <a:r>
              <a:rPr lang="fa-IR" sz="2000" dirty="0">
                <a:solidFill>
                  <a:schemeClr val="tx1"/>
                </a:solidFill>
                <a:latin typeface="Times New Roman,Bold"/>
                <a:cs typeface="Titr" panose="00000700000000000000" pitchFamily="2" charset="-78"/>
              </a:rPr>
              <a:t>شده باشد و یا در مرحله توزیع آلوده شود.</a:t>
            </a:r>
          </a:p>
          <a:p>
            <a:pPr marL="514350" lvl="0" indent="-514350" algn="r" defTabSz="457200" rtl="1">
              <a:spcBef>
                <a:spcPts val="1000"/>
              </a:spcBef>
              <a:buClr>
                <a:srgbClr val="90C226"/>
              </a:buClr>
              <a:buSzPct val="80000"/>
              <a:buFont typeface="+mj-lt"/>
              <a:buAutoNum type="arabicParenR"/>
            </a:pPr>
            <a:r>
              <a:rPr lang="fa-IR" sz="2000" dirty="0">
                <a:solidFill>
                  <a:schemeClr val="tx1"/>
                </a:solidFill>
                <a:latin typeface="Times New Roman,Bold"/>
                <a:cs typeface="Titr" panose="00000700000000000000" pitchFamily="2" charset="-78"/>
              </a:rPr>
              <a:t>سبزیجات برگ دار که با آب آلوده به مدفوع آبیاری و یا شسته شده باشند.</a:t>
            </a:r>
          </a:p>
          <a:p>
            <a:pPr marL="514350" lvl="0" indent="-514350" algn="r" defTabSz="457200" rtl="1">
              <a:spcBef>
                <a:spcPts val="1000"/>
              </a:spcBef>
              <a:buClr>
                <a:srgbClr val="90C226"/>
              </a:buClr>
              <a:buSzPct val="80000"/>
              <a:buFont typeface="+mj-lt"/>
              <a:buAutoNum type="arabicParenR"/>
            </a:pPr>
            <a:r>
              <a:rPr lang="fa-IR" sz="2000" dirty="0">
                <a:solidFill>
                  <a:schemeClr val="tx1"/>
                </a:solidFill>
                <a:latin typeface="Times New Roman,Bold"/>
                <a:cs typeface="Titr" panose="00000700000000000000" pitchFamily="2" charset="-78"/>
              </a:rPr>
              <a:t>غذاهای آلوده که خارج از یخچال انبار بشوند و </a:t>
            </a:r>
            <a:r>
              <a:rPr lang="en-US" sz="2000" dirty="0" err="1">
                <a:solidFill>
                  <a:schemeClr val="tx1"/>
                </a:solidFill>
                <a:latin typeface="Times New Roman,Bold"/>
                <a:cs typeface="Titr" panose="00000700000000000000" pitchFamily="2" charset="-78"/>
              </a:rPr>
              <a:t>ph</a:t>
            </a:r>
            <a:r>
              <a:rPr lang="fa-IR" sz="2000" dirty="0">
                <a:solidFill>
                  <a:schemeClr val="tx1"/>
                </a:solidFill>
                <a:latin typeface="Times New Roman,Bold"/>
                <a:cs typeface="Titr" panose="00000700000000000000" pitchFamily="2" charset="-78"/>
              </a:rPr>
              <a:t> قلیایی  یا  خنثی  داشته باشند ( مثل شیر، برنج پخته، عدس، </a:t>
            </a:r>
            <a:r>
              <a:rPr lang="fa-IR" sz="2000" dirty="0">
                <a:solidFill>
                  <a:schemeClr val="tx1"/>
                </a:solidFill>
                <a:latin typeface="Arial,Bold"/>
                <a:cs typeface="Titr" panose="00000700000000000000" pitchFamily="2" charset="-78"/>
              </a:rPr>
              <a:t>ذرت،ارزن ، </a:t>
            </a:r>
            <a:r>
              <a:rPr lang="fa-IR" sz="2000" dirty="0">
                <a:solidFill>
                  <a:schemeClr val="tx1"/>
                </a:solidFill>
                <a:latin typeface="Times New Roman,Bold"/>
                <a:cs typeface="Titr" panose="00000700000000000000" pitchFamily="2" charset="-78"/>
              </a:rPr>
              <a:t>سیب زمینی، لوبیا چیتی) ماهی و غذاهای دریایی، بستنی ،گوشت و... در بروز و شیوع و ایجاد طغیان بیماری دخالت دارد</a:t>
            </a:r>
          </a:p>
          <a:p>
            <a:pPr marL="514350" lvl="0" indent="-514350" algn="r" defTabSz="457200" rtl="1">
              <a:spcBef>
                <a:spcPts val="1000"/>
              </a:spcBef>
              <a:buClr>
                <a:srgbClr val="90C226"/>
              </a:buClr>
              <a:buSzPct val="80000"/>
              <a:buFont typeface="+mj-lt"/>
              <a:buAutoNum type="arabicParenR"/>
            </a:pPr>
            <a:r>
              <a:rPr lang="fa-IR" sz="2000" dirty="0">
                <a:solidFill>
                  <a:schemeClr val="tx1"/>
                </a:solidFill>
                <a:latin typeface="Times New Roman,Bold"/>
                <a:cs typeface="Titr" panose="00000700000000000000" pitchFamily="2" charset="-78"/>
              </a:rPr>
              <a:t>غذاهای مرطوبی که کمی بعد از پخته شدن در دمای اتاق نگهداری شوند ، محیط بسیار مناسب برای رشد ویبریوها هستند.</a:t>
            </a:r>
          </a:p>
          <a:p>
            <a:pPr marL="514350" lvl="0" indent="-514350" algn="r" defTabSz="457200" rtl="1">
              <a:spcBef>
                <a:spcPts val="1000"/>
              </a:spcBef>
              <a:buClr>
                <a:srgbClr val="90C226"/>
              </a:buClr>
              <a:buSzPct val="80000"/>
              <a:buFont typeface="+mj-lt"/>
              <a:buAutoNum type="arabicParenR"/>
            </a:pPr>
            <a:r>
              <a:rPr lang="fa-IR" sz="2000" dirty="0">
                <a:solidFill>
                  <a:schemeClr val="tx1"/>
                </a:solidFill>
                <a:latin typeface="Times New Roman,Bold"/>
                <a:cs typeface="Titr" panose="00000700000000000000" pitchFamily="2" charset="-78"/>
              </a:rPr>
              <a:t>غذاهای تهیه شده از آبزیان مانند ماهی و بخصوص صدف که از آب آلوده گرفته شده و بصورت خام یا کم پخته خورده بشود. </a:t>
            </a:r>
          </a:p>
          <a:p>
            <a:pPr marL="514350" lvl="0" indent="-514350" algn="r" defTabSz="457200" rtl="1">
              <a:spcBef>
                <a:spcPts val="1000"/>
              </a:spcBef>
              <a:buClr>
                <a:srgbClr val="90C226"/>
              </a:buClr>
              <a:buSzPct val="80000"/>
              <a:buFont typeface="+mj-lt"/>
              <a:buAutoNum type="arabicParenR"/>
            </a:pPr>
            <a:r>
              <a:rPr lang="fa-IR" sz="2000" dirty="0">
                <a:solidFill>
                  <a:schemeClr val="tx1"/>
                </a:solidFill>
                <a:latin typeface="Times New Roman,Bold"/>
                <a:cs typeface="Titr" panose="00000700000000000000" pitchFamily="2" charset="-78"/>
              </a:rPr>
              <a:t>انتقال از طریق دست و سایروسایل آلوده به مدفوع واستفراغ</a:t>
            </a:r>
          </a:p>
          <a:p>
            <a:pPr marL="68580" indent="0" algn="r" rtl="1">
              <a:buNone/>
            </a:pPr>
            <a:endParaRPr lang="fa-IR" dirty="0"/>
          </a:p>
        </p:txBody>
      </p:sp>
    </p:spTree>
    <p:extLst>
      <p:ext uri="{BB962C8B-B14F-4D97-AF65-F5344CB8AC3E}">
        <p14:creationId xmlns:p14="http://schemas.microsoft.com/office/powerpoint/2010/main" val="49140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7848872" cy="648072"/>
          </a:xfrm>
          <a:solidFill>
            <a:schemeClr val="bg2">
              <a:lumMod val="60000"/>
              <a:lumOff val="40000"/>
            </a:schemeClr>
          </a:solidFill>
        </p:spPr>
        <p:txBody>
          <a:bodyPr>
            <a:normAutofit fontScale="90000"/>
          </a:bodyPr>
          <a:lstStyle/>
          <a:p>
            <a:pPr algn="ctr"/>
            <a:r>
              <a:rPr lang="fa-IR" dirty="0">
                <a:cs typeface="Titr" panose="00000700000000000000" pitchFamily="2" charset="-78"/>
              </a:rPr>
              <a:t>وبا</a:t>
            </a:r>
            <a:endParaRPr lang="en-US" dirty="0">
              <a:cs typeface="Titr" panose="00000700000000000000" pitchFamily="2" charset="-78"/>
            </a:endParaRPr>
          </a:p>
        </p:txBody>
      </p:sp>
      <p:sp>
        <p:nvSpPr>
          <p:cNvPr id="3" name="Content Placeholder 2"/>
          <p:cNvSpPr>
            <a:spLocks noGrp="1"/>
          </p:cNvSpPr>
          <p:nvPr>
            <p:ph idx="1"/>
          </p:nvPr>
        </p:nvSpPr>
        <p:spPr>
          <a:xfrm>
            <a:off x="611560" y="1412776"/>
            <a:ext cx="7848872" cy="5112568"/>
          </a:xfrm>
          <a:solidFill>
            <a:schemeClr val="bg2">
              <a:lumMod val="20000"/>
              <a:lumOff val="80000"/>
            </a:schemeClr>
          </a:solidFill>
        </p:spPr>
        <p:txBody>
          <a:bodyPr>
            <a:noAutofit/>
          </a:bodyPr>
          <a:lstStyle/>
          <a:p>
            <a:pPr marL="0" lvl="0" indent="0" algn="r" rtl="1">
              <a:lnSpc>
                <a:spcPct val="90000"/>
              </a:lnSpc>
              <a:buClrTx/>
              <a:buSzTx/>
              <a:buNone/>
            </a:pPr>
            <a:r>
              <a:rPr lang="fa-IR" sz="2000" b="1" dirty="0">
                <a:solidFill>
                  <a:prstClr val="black"/>
                </a:solidFill>
                <a:latin typeface="Calibri"/>
                <a:cs typeface="Titr" panose="00000700000000000000" pitchFamily="2" charset="-78"/>
              </a:rPr>
              <a:t>این بیماری می تواند به سرعت دریک منطقه وسیع گسترش یابد </a:t>
            </a:r>
          </a:p>
          <a:p>
            <a:pPr marL="0" lvl="0" indent="0" algn="r" rtl="1">
              <a:lnSpc>
                <a:spcPct val="90000"/>
              </a:lnSpc>
              <a:buClrTx/>
              <a:buSzTx/>
              <a:buNone/>
            </a:pPr>
            <a:r>
              <a:rPr lang="fa-IR" sz="2000" b="1" dirty="0">
                <a:solidFill>
                  <a:prstClr val="black"/>
                </a:solidFill>
                <a:latin typeface="Calibri"/>
                <a:cs typeface="Titr" panose="00000700000000000000" pitchFamily="2" charset="-78"/>
              </a:rPr>
              <a:t>  تعداد زیادی از افراد در همه گروههای سنی را مبتلا نماید. </a:t>
            </a:r>
            <a:endParaRPr lang="fa-IR" sz="4800" b="1" dirty="0">
              <a:solidFill>
                <a:prstClr val="black"/>
              </a:solidFill>
              <a:latin typeface="Calibri"/>
              <a:cs typeface="Titr" panose="00000700000000000000" pitchFamily="2" charset="-78"/>
            </a:endParaRPr>
          </a:p>
          <a:p>
            <a:pPr marL="0" lvl="0" indent="0" algn="r" rtl="1">
              <a:lnSpc>
                <a:spcPct val="90000"/>
              </a:lnSpc>
              <a:buClrTx/>
              <a:buSzTx/>
              <a:buNone/>
            </a:pPr>
            <a:r>
              <a:rPr lang="fa-IR" sz="2000" b="1" dirty="0">
                <a:solidFill>
                  <a:prstClr val="black"/>
                </a:solidFill>
                <a:latin typeface="Calibri"/>
                <a:cs typeface="Titr" panose="00000700000000000000" pitchFamily="2" charset="-78"/>
              </a:rPr>
              <a:t>در مبتلایان با بیماری شدید  در عرض چندین ساعت منجر به </a:t>
            </a:r>
            <a:r>
              <a:rPr lang="fa-IR" sz="2000" b="1" dirty="0">
                <a:solidFill>
                  <a:srgbClr val="FF0066"/>
                </a:solidFill>
                <a:latin typeface="Calibri"/>
                <a:cs typeface="Titr" panose="00000700000000000000" pitchFamily="2" charset="-78"/>
              </a:rPr>
              <a:t>کم آبی شدید و مرگ</a:t>
            </a:r>
            <a:r>
              <a:rPr lang="fa-IR" sz="2000" b="1" dirty="0">
                <a:solidFill>
                  <a:prstClr val="black"/>
                </a:solidFill>
                <a:latin typeface="Calibri"/>
                <a:cs typeface="Titr" panose="00000700000000000000" pitchFamily="2" charset="-78"/>
              </a:rPr>
              <a:t> شود .</a:t>
            </a:r>
          </a:p>
          <a:p>
            <a:pPr marL="0" lvl="0" indent="0" algn="r" rtl="1">
              <a:lnSpc>
                <a:spcPct val="90000"/>
              </a:lnSpc>
              <a:buClrTx/>
              <a:buSzTx/>
              <a:buNone/>
            </a:pPr>
            <a:endParaRPr lang="fa-IR" sz="900" b="1" dirty="0">
              <a:solidFill>
                <a:prstClr val="black"/>
              </a:solidFill>
              <a:latin typeface="Calibri"/>
              <a:cs typeface="Titr" panose="00000700000000000000" pitchFamily="2" charset="-78"/>
            </a:endParaRPr>
          </a:p>
          <a:p>
            <a:pPr marL="0" lvl="0" indent="0" algn="r" rtl="1">
              <a:lnSpc>
                <a:spcPct val="90000"/>
              </a:lnSpc>
              <a:buClrTx/>
              <a:buSzTx/>
              <a:buNone/>
            </a:pPr>
            <a:endParaRPr lang="fa-IR" sz="900" b="1" dirty="0">
              <a:solidFill>
                <a:prstClr val="black"/>
              </a:solidFill>
              <a:latin typeface="Calibri"/>
              <a:cs typeface="Titr" panose="00000700000000000000" pitchFamily="2" charset="-78"/>
            </a:endParaRPr>
          </a:p>
          <a:p>
            <a:pPr marL="0" lvl="0" indent="0" algn="r" rtl="1">
              <a:lnSpc>
                <a:spcPct val="90000"/>
              </a:lnSpc>
              <a:buClrTx/>
              <a:buSzTx/>
              <a:buNone/>
            </a:pPr>
            <a:r>
              <a:rPr lang="fa-IR" sz="2000" b="1" dirty="0">
                <a:solidFill>
                  <a:prstClr val="black"/>
                </a:solidFill>
                <a:latin typeface="Calibri"/>
                <a:cs typeface="Titr" panose="00000700000000000000" pitchFamily="2" charset="-78"/>
              </a:rPr>
              <a:t>چون درصد زیادی از افراد عفونت یافته  </a:t>
            </a:r>
            <a:r>
              <a:rPr lang="fa-IR" sz="2000" b="1" dirty="0">
                <a:solidFill>
                  <a:srgbClr val="FF0000"/>
                </a:solidFill>
                <a:latin typeface="Calibri"/>
                <a:cs typeface="Titr" panose="00000700000000000000" pitchFamily="2" charset="-78"/>
              </a:rPr>
              <a:t>بدون علامت </a:t>
            </a:r>
            <a:r>
              <a:rPr lang="fa-IR" sz="2000" b="1" dirty="0">
                <a:solidFill>
                  <a:prstClr val="black"/>
                </a:solidFill>
                <a:latin typeface="Calibri"/>
                <a:cs typeface="Titr" panose="00000700000000000000" pitchFamily="2" charset="-78"/>
              </a:rPr>
              <a:t>هستند </a:t>
            </a:r>
          </a:p>
          <a:p>
            <a:pPr marL="0" lvl="0" indent="0" algn="r" rtl="1">
              <a:lnSpc>
                <a:spcPct val="90000"/>
              </a:lnSpc>
              <a:buClrTx/>
              <a:buSzTx/>
              <a:buNone/>
            </a:pPr>
            <a:endParaRPr lang="fa-IR" sz="2000" b="1" dirty="0">
              <a:solidFill>
                <a:prstClr val="black"/>
              </a:solidFill>
              <a:latin typeface="Calibri"/>
              <a:cs typeface="Titr" panose="00000700000000000000" pitchFamily="2" charset="-78"/>
            </a:endParaRPr>
          </a:p>
          <a:p>
            <a:pPr marL="0" lvl="0" indent="0" algn="r" rtl="1">
              <a:lnSpc>
                <a:spcPct val="90000"/>
              </a:lnSpc>
              <a:buClrTx/>
              <a:buSzTx/>
              <a:buNone/>
            </a:pPr>
            <a:r>
              <a:rPr lang="fa-IR" sz="2000" b="1" dirty="0">
                <a:solidFill>
                  <a:prstClr val="black"/>
                </a:solidFill>
                <a:latin typeface="Calibri"/>
                <a:cs typeface="Titr" panose="00000700000000000000" pitchFamily="2" charset="-78"/>
              </a:rPr>
              <a:t>درصورتی که آموزش  </a:t>
            </a:r>
            <a:r>
              <a:rPr lang="fa-IR" sz="2000" b="1" dirty="0">
                <a:solidFill>
                  <a:srgbClr val="FF0000"/>
                </a:solidFill>
                <a:latin typeface="Calibri"/>
                <a:cs typeface="Titr" panose="00000700000000000000" pitchFamily="2" charset="-78"/>
              </a:rPr>
              <a:t>و</a:t>
            </a:r>
            <a:r>
              <a:rPr lang="fa-IR" sz="2000" b="1" dirty="0">
                <a:solidFill>
                  <a:prstClr val="black"/>
                </a:solidFill>
                <a:latin typeface="Calibri"/>
                <a:cs typeface="Titr" panose="00000700000000000000" pitchFamily="2" charset="-78"/>
              </a:rPr>
              <a:t> آگاهی های بهداشتی در جامعه بالا نباشد </a:t>
            </a:r>
            <a:r>
              <a:rPr lang="fa-IR" sz="2000" b="1" dirty="0">
                <a:solidFill>
                  <a:srgbClr val="FF0000"/>
                </a:solidFill>
                <a:latin typeface="Calibri"/>
                <a:cs typeface="Titr" panose="00000700000000000000" pitchFamily="2" charset="-78"/>
              </a:rPr>
              <a:t>و</a:t>
            </a:r>
            <a:r>
              <a:rPr lang="fa-IR" sz="2000" b="1" dirty="0">
                <a:solidFill>
                  <a:prstClr val="black"/>
                </a:solidFill>
                <a:latin typeface="Calibri"/>
                <a:cs typeface="Titr" panose="00000700000000000000" pitchFamily="2" charset="-78"/>
              </a:rPr>
              <a:t> سیستم بهداشتی حساسیت </a:t>
            </a:r>
            <a:r>
              <a:rPr lang="fa-IR" sz="2000" b="1" dirty="0">
                <a:solidFill>
                  <a:srgbClr val="FF0000"/>
                </a:solidFill>
                <a:latin typeface="Calibri"/>
                <a:cs typeface="Titr" panose="00000700000000000000" pitchFamily="2" charset="-78"/>
              </a:rPr>
              <a:t>و</a:t>
            </a:r>
            <a:r>
              <a:rPr lang="fa-IR" sz="2000" b="1" dirty="0">
                <a:solidFill>
                  <a:prstClr val="black"/>
                </a:solidFill>
                <a:latin typeface="Calibri"/>
                <a:cs typeface="Titr" panose="00000700000000000000" pitchFamily="2" charset="-78"/>
              </a:rPr>
              <a:t> آمادگی لازم را نداشته باشد :</a:t>
            </a:r>
          </a:p>
          <a:p>
            <a:pPr marL="0" lvl="0" indent="0" algn="r" rtl="1">
              <a:lnSpc>
                <a:spcPct val="90000"/>
              </a:lnSpc>
              <a:buClrTx/>
              <a:buSzTx/>
              <a:buNone/>
            </a:pPr>
            <a:endParaRPr lang="fa-IR" sz="2000" b="1" dirty="0">
              <a:solidFill>
                <a:prstClr val="black"/>
              </a:solidFill>
              <a:latin typeface="Calibri"/>
              <a:cs typeface="Titr" panose="00000700000000000000" pitchFamily="2" charset="-78"/>
            </a:endParaRPr>
          </a:p>
          <a:p>
            <a:pPr marL="0" lvl="0" indent="0" algn="r" rtl="1">
              <a:lnSpc>
                <a:spcPct val="90000"/>
              </a:lnSpc>
              <a:buClrTx/>
              <a:buSzTx/>
              <a:buNone/>
            </a:pPr>
            <a:r>
              <a:rPr lang="fa-IR" sz="2000" b="1" dirty="0">
                <a:solidFill>
                  <a:prstClr val="black"/>
                </a:solidFill>
                <a:latin typeface="Calibri"/>
                <a:cs typeface="Titr" panose="00000700000000000000" pitchFamily="2" charset="-78"/>
              </a:rPr>
              <a:t>منجر به </a:t>
            </a:r>
            <a:r>
              <a:rPr lang="fa-IR" sz="2000" b="1" dirty="0">
                <a:solidFill>
                  <a:srgbClr val="FF0000"/>
                </a:solidFill>
                <a:latin typeface="Calibri"/>
                <a:cs typeface="Titr" panose="00000700000000000000" pitchFamily="2" charset="-78"/>
              </a:rPr>
              <a:t>گسترش بیماری </a:t>
            </a:r>
            <a:r>
              <a:rPr lang="fa-IR" sz="2000" b="1" dirty="0">
                <a:solidFill>
                  <a:prstClr val="black"/>
                </a:solidFill>
                <a:latin typeface="Calibri"/>
                <a:cs typeface="Titr" panose="00000700000000000000" pitchFamily="2" charset="-78"/>
              </a:rPr>
              <a:t>در محیط </a:t>
            </a:r>
          </a:p>
          <a:p>
            <a:pPr marL="0" lvl="0" indent="0" algn="r" rtl="1">
              <a:lnSpc>
                <a:spcPct val="90000"/>
              </a:lnSpc>
              <a:buClrTx/>
              <a:buSzTx/>
              <a:buNone/>
            </a:pPr>
            <a:r>
              <a:rPr lang="fa-IR" sz="2000" b="1" dirty="0">
                <a:solidFill>
                  <a:prstClr val="black"/>
                </a:solidFill>
                <a:latin typeface="Calibri"/>
                <a:cs typeface="Titr" panose="00000700000000000000" pitchFamily="2" charset="-78"/>
              </a:rPr>
              <a:t>و انتقال به افراد جامعه و </a:t>
            </a:r>
            <a:r>
              <a:rPr lang="fa-IR" sz="2000" b="1" dirty="0">
                <a:solidFill>
                  <a:srgbClr val="FF0000"/>
                </a:solidFill>
                <a:latin typeface="Calibri"/>
                <a:cs typeface="Titr" panose="00000700000000000000" pitchFamily="2" charset="-78"/>
              </a:rPr>
              <a:t>گسترش دامنه همه گیری</a:t>
            </a:r>
          </a:p>
          <a:p>
            <a:pPr marL="0" lvl="0" indent="0" algn="r" rtl="1">
              <a:lnSpc>
                <a:spcPct val="90000"/>
              </a:lnSpc>
              <a:buClrTx/>
              <a:buSzTx/>
              <a:buNone/>
            </a:pPr>
            <a:r>
              <a:rPr lang="fa-IR" sz="2000" b="1" dirty="0">
                <a:solidFill>
                  <a:prstClr val="black"/>
                </a:solidFill>
                <a:latin typeface="Calibri"/>
                <a:cs typeface="Titr" panose="00000700000000000000" pitchFamily="2" charset="-78"/>
              </a:rPr>
              <a:t>و </a:t>
            </a:r>
            <a:r>
              <a:rPr lang="fa-IR" sz="2000" b="1" dirty="0">
                <a:solidFill>
                  <a:srgbClr val="FF0000"/>
                </a:solidFill>
                <a:latin typeface="Calibri"/>
                <a:cs typeface="Titr" panose="00000700000000000000" pitchFamily="2" charset="-78"/>
              </a:rPr>
              <a:t>افزایش </a:t>
            </a:r>
            <a:r>
              <a:rPr lang="fa-IR" sz="2000" b="1" dirty="0">
                <a:solidFill>
                  <a:prstClr val="black"/>
                </a:solidFill>
                <a:latin typeface="Calibri"/>
                <a:cs typeface="Titr" panose="00000700000000000000" pitchFamily="2" charset="-78"/>
              </a:rPr>
              <a:t>احتمال مرگ و میر </a:t>
            </a:r>
          </a:p>
          <a:p>
            <a:pPr marL="0" lvl="0" indent="0" algn="r" rtl="1">
              <a:lnSpc>
                <a:spcPct val="90000"/>
              </a:lnSpc>
              <a:buClrTx/>
              <a:buSzTx/>
              <a:buNone/>
            </a:pPr>
            <a:r>
              <a:rPr lang="fa-IR" sz="2000" b="1" dirty="0">
                <a:solidFill>
                  <a:prstClr val="black"/>
                </a:solidFill>
                <a:latin typeface="Calibri"/>
                <a:cs typeface="Titr" panose="00000700000000000000" pitchFamily="2" charset="-78"/>
              </a:rPr>
              <a:t>و </a:t>
            </a:r>
            <a:r>
              <a:rPr lang="fa-IR" sz="2000" b="1" dirty="0">
                <a:solidFill>
                  <a:srgbClr val="FF0000"/>
                </a:solidFill>
                <a:latin typeface="Calibri"/>
                <a:cs typeface="Titr" panose="00000700000000000000" pitchFamily="2" charset="-78"/>
              </a:rPr>
              <a:t>موجب پایداری بیماری </a:t>
            </a:r>
            <a:r>
              <a:rPr lang="fa-IR" sz="2000" b="1" dirty="0">
                <a:solidFill>
                  <a:prstClr val="black"/>
                </a:solidFill>
                <a:latin typeface="Calibri"/>
                <a:cs typeface="Titr" panose="00000700000000000000" pitchFamily="2" charset="-78"/>
              </a:rPr>
              <a:t>در منطقه شود</a:t>
            </a:r>
            <a:endParaRPr lang="en-US" sz="2000" dirty="0">
              <a:cs typeface="Titr" panose="00000700000000000000" pitchFamily="2" charset="-78"/>
            </a:endParaRPr>
          </a:p>
        </p:txBody>
      </p:sp>
    </p:spTree>
    <p:extLst>
      <p:ext uri="{BB962C8B-B14F-4D97-AF65-F5344CB8AC3E}">
        <p14:creationId xmlns:p14="http://schemas.microsoft.com/office/powerpoint/2010/main" val="173002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1000"/>
                                        <p:tgtEl>
                                          <p:spTgt spid="3">
                                            <p:txEl>
                                              <p:pRg st="10" end="10"/>
                                            </p:txEl>
                                          </p:spTgt>
                                        </p:tgtEl>
                                      </p:cBhvr>
                                    </p:animEffect>
                                    <p:anim calcmode="lin" valueType="num">
                                      <p:cBhvr>
                                        <p:cTn id="5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1000"/>
                                        <p:tgtEl>
                                          <p:spTgt spid="3">
                                            <p:txEl>
                                              <p:pRg st="11" end="11"/>
                                            </p:txEl>
                                          </p:spTgt>
                                        </p:tgtEl>
                                      </p:cBhvr>
                                    </p:animEffect>
                                    <p:anim calcmode="lin" valueType="num">
                                      <p:cBhvr>
                                        <p:cTn id="5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animEffect transition="in" filter="fade">
                                      <p:cBhvr>
                                        <p:cTn id="63" dur="1000"/>
                                        <p:tgtEl>
                                          <p:spTgt spid="3">
                                            <p:txEl>
                                              <p:pRg st="12" end="12"/>
                                            </p:txEl>
                                          </p:spTgt>
                                        </p:tgtEl>
                                      </p:cBhvr>
                                    </p:animEffect>
                                    <p:anim calcmode="lin" valueType="num">
                                      <p:cBhvr>
                                        <p:cTn id="64"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675" y="1025371"/>
            <a:ext cx="7240650" cy="601136"/>
          </a:xfrm>
          <a:solidFill>
            <a:schemeClr val="bg2">
              <a:lumMod val="60000"/>
              <a:lumOff val="40000"/>
            </a:schemeClr>
          </a:solidFill>
        </p:spPr>
        <p:txBody>
          <a:bodyPr>
            <a:normAutofit/>
          </a:bodyPr>
          <a:lstStyle/>
          <a:p>
            <a:pPr algn="r"/>
            <a:r>
              <a:rPr lang="fa-IR" sz="2800" dirty="0">
                <a:solidFill>
                  <a:schemeClr val="accent1">
                    <a:lumMod val="50000"/>
                  </a:schemeClr>
                </a:solidFill>
                <a:cs typeface="Titr" panose="00000700000000000000" pitchFamily="2" charset="-78"/>
              </a:rPr>
              <a:t>الگوی انتشار بیماری وبا در ایران در سنوات اخیر</a:t>
            </a:r>
          </a:p>
        </p:txBody>
      </p:sp>
      <p:sp>
        <p:nvSpPr>
          <p:cNvPr id="3" name="Content Placeholder 2"/>
          <p:cNvSpPr>
            <a:spLocks noGrp="1"/>
          </p:cNvSpPr>
          <p:nvPr>
            <p:ph idx="1"/>
          </p:nvPr>
        </p:nvSpPr>
        <p:spPr>
          <a:xfrm>
            <a:off x="1043490" y="1916832"/>
            <a:ext cx="7056902" cy="3915797"/>
          </a:xfrm>
          <a:solidFill>
            <a:schemeClr val="bg2">
              <a:lumMod val="20000"/>
              <a:lumOff val="80000"/>
            </a:schemeClr>
          </a:solidFill>
        </p:spPr>
        <p:txBody>
          <a:bodyPr/>
          <a:lstStyle/>
          <a:p>
            <a:pPr marL="68580" indent="0" algn="r" rtl="1">
              <a:buNone/>
            </a:pPr>
            <a:r>
              <a:rPr lang="fa-IR" dirty="0">
                <a:cs typeface="Titr" panose="00000700000000000000" pitchFamily="2" charset="-78"/>
              </a:rPr>
              <a:t>وبا بیماری بومی بسیاری ازکشورهای منطقه خصوصاً </a:t>
            </a:r>
            <a:r>
              <a:rPr lang="fa-IR" dirty="0">
                <a:solidFill>
                  <a:srgbClr val="FF0000"/>
                </a:solidFill>
                <a:cs typeface="Titr" panose="00000700000000000000" pitchFamily="2" charset="-78"/>
              </a:rPr>
              <a:t>هندوستان، بنگلادش ، پاکستان ، افغانستان </a:t>
            </a:r>
            <a:r>
              <a:rPr lang="fa-IR" dirty="0">
                <a:cs typeface="Titr" panose="00000700000000000000" pitchFamily="2" charset="-78"/>
              </a:rPr>
              <a:t>، </a:t>
            </a:r>
            <a:r>
              <a:rPr lang="fa-IR" dirty="0">
                <a:solidFill>
                  <a:srgbClr val="FF0000"/>
                </a:solidFill>
                <a:cs typeface="Titr" panose="00000700000000000000" pitchFamily="2" charset="-78"/>
              </a:rPr>
              <a:t>عراق </a:t>
            </a:r>
            <a:r>
              <a:rPr lang="fa-IR" dirty="0">
                <a:solidFill>
                  <a:schemeClr val="tx1"/>
                </a:solidFill>
                <a:cs typeface="Titr" panose="00000700000000000000" pitchFamily="2" charset="-78"/>
              </a:rPr>
              <a:t>وازجمله</a:t>
            </a:r>
            <a:r>
              <a:rPr lang="fa-IR" dirty="0">
                <a:solidFill>
                  <a:srgbClr val="FF0000"/>
                </a:solidFill>
                <a:cs typeface="Titr" panose="00000700000000000000" pitchFamily="2" charset="-78"/>
              </a:rPr>
              <a:t> ایران </a:t>
            </a:r>
            <a:r>
              <a:rPr lang="fa-IR" dirty="0">
                <a:solidFill>
                  <a:schemeClr val="tx1"/>
                </a:solidFill>
                <a:cs typeface="Titr" panose="00000700000000000000" pitchFamily="2" charset="-78"/>
              </a:rPr>
              <a:t>میباشد</a:t>
            </a:r>
          </a:p>
          <a:p>
            <a:pPr marL="68580" indent="0" algn="r" rtl="1">
              <a:buNone/>
            </a:pPr>
            <a:endParaRPr lang="fa-IR" dirty="0"/>
          </a:p>
          <a:p>
            <a:pPr marL="68580" indent="0" algn="r" rtl="1">
              <a:buNone/>
            </a:pPr>
            <a:r>
              <a:rPr lang="fa-IR" dirty="0">
                <a:solidFill>
                  <a:schemeClr val="tx1"/>
                </a:solidFill>
                <a:cs typeface="Titr" panose="00000700000000000000" pitchFamily="2" charset="-78"/>
              </a:rPr>
              <a:t>درچندسال اخیرالگوی بروز بیماری اغلب در بهار با شناسایی موارد اولیه بیماری دربین افاغنه ، پاکستانی ویا بصورت وارده از این کشورهای فوق آغاز و سپس درمناطق مركزي کشور با فعال شدن كانون هاي داخلي گسترش می یابد.</a:t>
            </a:r>
          </a:p>
          <a:p>
            <a:pPr marL="68580" indent="0" algn="r" rtl="1">
              <a:buNone/>
            </a:pPr>
            <a:endParaRPr lang="fa-IR" dirty="0"/>
          </a:p>
        </p:txBody>
      </p:sp>
    </p:spTree>
    <p:extLst>
      <p:ext uri="{BB962C8B-B14F-4D97-AF65-F5344CB8AC3E}">
        <p14:creationId xmlns:p14="http://schemas.microsoft.com/office/powerpoint/2010/main" val="97291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961EC-B048-45F9-91CB-9395BB41D561}"/>
              </a:ext>
            </a:extLst>
          </p:cNvPr>
          <p:cNvSpPr>
            <a:spLocks noGrp="1"/>
          </p:cNvSpPr>
          <p:nvPr>
            <p:ph type="title"/>
          </p:nvPr>
        </p:nvSpPr>
        <p:spPr>
          <a:xfrm>
            <a:off x="1043492" y="1054219"/>
            <a:ext cx="7024744" cy="1143000"/>
          </a:xfrm>
          <a:solidFill>
            <a:schemeClr val="bg2">
              <a:lumMod val="60000"/>
              <a:lumOff val="40000"/>
            </a:schemeClr>
          </a:solidFill>
          <a:ln>
            <a:solidFill>
              <a:schemeClr val="bg2">
                <a:lumMod val="60000"/>
                <a:lumOff val="40000"/>
              </a:schemeClr>
            </a:solidFill>
          </a:ln>
        </p:spPr>
        <p:txBody>
          <a:bodyPr>
            <a:normAutofit/>
          </a:bodyPr>
          <a:lstStyle/>
          <a:p>
            <a:pPr algn="ctr"/>
            <a:r>
              <a:rPr lang="fa-IR" sz="6600" b="1" dirty="0">
                <a:solidFill>
                  <a:schemeClr val="accent1">
                    <a:lumMod val="50000"/>
                  </a:schemeClr>
                </a:solidFill>
                <a:cs typeface="Titr" panose="00000700000000000000" pitchFamily="2" charset="-78"/>
              </a:rPr>
              <a:t>وبا </a:t>
            </a:r>
          </a:p>
        </p:txBody>
      </p:sp>
      <p:sp>
        <p:nvSpPr>
          <p:cNvPr id="3" name="Content Placeholder 2">
            <a:extLst>
              <a:ext uri="{FF2B5EF4-FFF2-40B4-BE49-F238E27FC236}">
                <a16:creationId xmlns:a16="http://schemas.microsoft.com/office/drawing/2014/main" id="{621014B0-2D1A-459E-AB18-C6F0FC67D163}"/>
              </a:ext>
            </a:extLst>
          </p:cNvPr>
          <p:cNvSpPr>
            <a:spLocks noGrp="1"/>
          </p:cNvSpPr>
          <p:nvPr>
            <p:ph idx="1"/>
          </p:nvPr>
        </p:nvSpPr>
        <p:spPr>
          <a:solidFill>
            <a:schemeClr val="bg2">
              <a:lumMod val="20000"/>
              <a:lumOff val="80000"/>
            </a:schemeClr>
          </a:solidFill>
        </p:spPr>
        <p:txBody>
          <a:bodyPr/>
          <a:lstStyle/>
          <a:p>
            <a:pPr marL="68580" indent="0" algn="r">
              <a:buNone/>
            </a:pPr>
            <a:r>
              <a:rPr lang="fa-IR" dirty="0">
                <a:solidFill>
                  <a:schemeClr val="tx1"/>
                </a:solidFill>
                <a:cs typeface="Titr" panose="00000700000000000000" pitchFamily="2" charset="-78"/>
              </a:rPr>
              <a:t>یک عفونت اسهالی حاد است که به دنبال خوردن آب یا غذای آلوده به باکتری ویبریوکلرا ایجاد می شود. </a:t>
            </a:r>
          </a:p>
          <a:p>
            <a:pPr marL="68580" indent="0" algn="r">
              <a:buNone/>
            </a:pPr>
            <a:r>
              <a:rPr lang="fa-IR" dirty="0">
                <a:solidFill>
                  <a:schemeClr val="tx1"/>
                </a:solidFill>
                <a:cs typeface="Titr" panose="00000700000000000000" pitchFamily="2" charset="-78"/>
              </a:rPr>
              <a:t>دسترسی ناکافی به آب آشامیدنی ایمن و سیستم جمع آوری فاضالاب نامناسب</a:t>
            </a:r>
          </a:p>
          <a:p>
            <a:pPr marL="68580" indent="0" algn="r">
              <a:buNone/>
            </a:pPr>
            <a:r>
              <a:rPr lang="fa-IR" dirty="0">
                <a:solidFill>
                  <a:schemeClr val="tx1"/>
                </a:solidFill>
                <a:cs typeface="Titr" panose="00000700000000000000" pitchFamily="2" charset="-78"/>
              </a:rPr>
              <a:t>سرایت پذیری بالا</a:t>
            </a:r>
            <a:endParaRPr lang="en-US" dirty="0">
              <a:solidFill>
                <a:schemeClr val="tx1"/>
              </a:solidFill>
              <a:cs typeface="Titr" panose="00000700000000000000" pitchFamily="2" charset="-78"/>
            </a:endParaRPr>
          </a:p>
          <a:p>
            <a:pPr marL="68580" indent="0" algn="r">
              <a:buNone/>
            </a:pPr>
            <a:r>
              <a:rPr lang="fa-IR" dirty="0">
                <a:solidFill>
                  <a:schemeClr val="tx1"/>
                </a:solidFill>
                <a:cs typeface="Titr" panose="00000700000000000000" pitchFamily="2" charset="-78"/>
              </a:rPr>
              <a:t>سرعت انتشار بالا</a:t>
            </a:r>
          </a:p>
          <a:p>
            <a:pPr marL="68580" indent="0" algn="r">
              <a:buNone/>
            </a:pPr>
            <a:r>
              <a:rPr lang="fa-IR" dirty="0">
                <a:solidFill>
                  <a:schemeClr val="tx1"/>
                </a:solidFill>
                <a:cs typeface="Titr" panose="00000700000000000000" pitchFamily="2" charset="-78"/>
              </a:rPr>
              <a:t>1-شرایط جمعیت</a:t>
            </a:r>
          </a:p>
          <a:p>
            <a:pPr marL="68580" indent="0" algn="r">
              <a:buNone/>
            </a:pPr>
            <a:r>
              <a:rPr lang="fa-IR" dirty="0">
                <a:solidFill>
                  <a:schemeClr val="tx1"/>
                </a:solidFill>
                <a:cs typeface="Titr" panose="00000700000000000000" pitchFamily="2" charset="-78"/>
              </a:rPr>
              <a:t>2-میزان درگیری منطقه</a:t>
            </a:r>
          </a:p>
        </p:txBody>
      </p:sp>
    </p:spTree>
    <p:extLst>
      <p:ext uri="{BB962C8B-B14F-4D97-AF65-F5344CB8AC3E}">
        <p14:creationId xmlns:p14="http://schemas.microsoft.com/office/powerpoint/2010/main" val="2893031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1628800"/>
            <a:ext cx="7272924" cy="4203829"/>
          </a:xfrm>
        </p:spPr>
        <p:txBody>
          <a:bodyPr/>
          <a:lstStyle/>
          <a:p>
            <a:pPr marL="68580" indent="0" algn="ctr" rtl="1">
              <a:buNone/>
            </a:pPr>
            <a:r>
              <a:rPr lang="fa-IR" sz="4800" b="1" dirty="0">
                <a:ln w="18000">
                  <a:solidFill>
                    <a:srgbClr val="C0504D">
                      <a:satMod val="140000"/>
                    </a:srgbClr>
                  </a:solidFill>
                  <a:prstDash val="solid"/>
                  <a:miter lim="800000"/>
                </a:ln>
                <a:solidFill>
                  <a:schemeClr val="bg2">
                    <a:lumMod val="50000"/>
                  </a:schemeClr>
                </a:solidFill>
                <a:effectLst>
                  <a:outerShdw blurRad="25500" dist="23000" dir="7020000" algn="tl">
                    <a:srgbClr val="000000">
                      <a:alpha val="50000"/>
                    </a:srgbClr>
                  </a:outerShdw>
                </a:effectLst>
                <a:latin typeface="B Mitra"/>
                <a:ea typeface="Times New Roman" pitchFamily="18" charset="0"/>
                <a:cs typeface="Arial"/>
              </a:rPr>
              <a:t>اقدامات مهم برنامه پیشگیری و مراقبت بیماری وبا در نظام سلامت کشور</a:t>
            </a:r>
            <a:endParaRPr lang="en-US" dirty="0">
              <a:solidFill>
                <a:schemeClr val="bg2">
                  <a:lumMod val="50000"/>
                </a:schemeClr>
              </a:solidFill>
            </a:endParaRPr>
          </a:p>
        </p:txBody>
      </p:sp>
    </p:spTree>
    <p:extLst>
      <p:ext uri="{BB962C8B-B14F-4D97-AF65-F5344CB8AC3E}">
        <p14:creationId xmlns:p14="http://schemas.microsoft.com/office/powerpoint/2010/main" val="3967964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76672"/>
            <a:ext cx="7632848" cy="936104"/>
          </a:xfrm>
          <a:solidFill>
            <a:schemeClr val="bg2">
              <a:lumMod val="60000"/>
              <a:lumOff val="40000"/>
            </a:schemeClr>
          </a:solidFill>
        </p:spPr>
        <p:txBody>
          <a:bodyPr>
            <a:noAutofit/>
          </a:bodyPr>
          <a:lstStyle/>
          <a:p>
            <a:pPr algn="ctr"/>
            <a:r>
              <a:rPr lang="fa-IR" sz="2000" dirty="0">
                <a:solidFill>
                  <a:srgbClr val="0070C0"/>
                </a:solidFill>
              </a:rPr>
              <a:t> </a:t>
            </a:r>
            <a:r>
              <a:rPr lang="fa-IR" sz="2400" dirty="0">
                <a:solidFill>
                  <a:schemeClr val="accent1">
                    <a:lumMod val="50000"/>
                  </a:schemeClr>
                </a:solidFill>
                <a:cs typeface="Titr" panose="00000700000000000000" pitchFamily="2" charset="-78"/>
              </a:rPr>
              <a:t>پیشگیری و مراقبت از وبا در نظام سلامت کشور </a:t>
            </a:r>
            <a:br>
              <a:rPr lang="fa-IR" sz="2400" dirty="0">
                <a:solidFill>
                  <a:schemeClr val="accent1">
                    <a:lumMod val="50000"/>
                  </a:schemeClr>
                </a:solidFill>
                <a:cs typeface="Titr" panose="00000700000000000000" pitchFamily="2" charset="-78"/>
              </a:rPr>
            </a:br>
            <a:r>
              <a:rPr lang="fa-IR" sz="2400" dirty="0">
                <a:solidFill>
                  <a:schemeClr val="accent1">
                    <a:lumMod val="50000"/>
                  </a:schemeClr>
                </a:solidFill>
                <a:cs typeface="Titr" panose="00000700000000000000" pitchFamily="2" charset="-78"/>
              </a:rPr>
              <a:t>    (آمادگی برای پیشگیری و مقابله با  همه گیری های احتمالی)</a:t>
            </a:r>
            <a:endParaRPr lang="en-US" sz="2000" dirty="0">
              <a:solidFill>
                <a:srgbClr val="0070C0"/>
              </a:solidFill>
            </a:endParaRPr>
          </a:p>
        </p:txBody>
      </p:sp>
      <p:sp>
        <p:nvSpPr>
          <p:cNvPr id="3" name="Content Placeholder 2"/>
          <p:cNvSpPr>
            <a:spLocks noGrp="1"/>
          </p:cNvSpPr>
          <p:nvPr>
            <p:ph idx="1"/>
          </p:nvPr>
        </p:nvSpPr>
        <p:spPr>
          <a:xfrm>
            <a:off x="755576" y="1628800"/>
            <a:ext cx="7632848" cy="4896544"/>
          </a:xfrm>
          <a:solidFill>
            <a:schemeClr val="bg2">
              <a:lumMod val="20000"/>
              <a:lumOff val="80000"/>
            </a:schemeClr>
          </a:solidFill>
        </p:spPr>
        <p:txBody>
          <a:bodyPr>
            <a:noAutofit/>
          </a:bodyPr>
          <a:lstStyle/>
          <a:p>
            <a:pPr marL="68580" indent="0" algn="r" rtl="1">
              <a:buNone/>
            </a:pPr>
            <a:r>
              <a:rPr lang="fa-IR" sz="1800" b="1" dirty="0">
                <a:solidFill>
                  <a:srgbClr val="FF0000"/>
                </a:solidFill>
                <a:latin typeface="Calibri"/>
                <a:ea typeface="+mj-ea"/>
                <a:cs typeface="Titr" panose="00000700000000000000" pitchFamily="2" charset="-78"/>
              </a:rPr>
              <a:t>1</a:t>
            </a:r>
            <a:r>
              <a:rPr lang="fa-IR" sz="1800" b="1" dirty="0">
                <a:solidFill>
                  <a:prstClr val="black"/>
                </a:solidFill>
                <a:latin typeface="Arial" charset="0"/>
                <a:ea typeface="+mj-ea"/>
                <a:cs typeface="Titr" panose="00000700000000000000" pitchFamily="2" charset="-78"/>
              </a:rPr>
              <a:t>- تشکیل به هنگام جلسات کمیته های درون بخشی</a:t>
            </a:r>
            <a:br>
              <a:rPr lang="fa-IR" sz="1800" b="1" dirty="0">
                <a:solidFill>
                  <a:prstClr val="black"/>
                </a:solidFill>
                <a:latin typeface="Arial" charset="0"/>
                <a:ea typeface="+mj-ea"/>
                <a:cs typeface="Titr" panose="00000700000000000000" pitchFamily="2" charset="-78"/>
              </a:rPr>
            </a:br>
            <a:r>
              <a:rPr lang="fa-IR" sz="1800" b="1" dirty="0">
                <a:solidFill>
                  <a:prstClr val="black"/>
                </a:solidFill>
                <a:latin typeface="Arial" charset="0"/>
                <a:ea typeface="+mj-ea"/>
                <a:cs typeface="Titr" panose="00000700000000000000" pitchFamily="2" charset="-78"/>
              </a:rPr>
              <a:t>( </a:t>
            </a:r>
            <a:r>
              <a:rPr lang="fa-IR" sz="1800" b="1" dirty="0">
                <a:solidFill>
                  <a:srgbClr val="FF0000"/>
                </a:solidFill>
                <a:latin typeface="Arial" charset="0"/>
                <a:ea typeface="+mj-ea"/>
                <a:cs typeface="Titr" panose="00000700000000000000" pitchFamily="2" charset="-78"/>
              </a:rPr>
              <a:t>جلسات در سطح دانشگاه </a:t>
            </a:r>
            <a:r>
              <a:rPr lang="fa-IR" sz="1800" b="1" dirty="0">
                <a:solidFill>
                  <a:prstClr val="black"/>
                </a:solidFill>
                <a:latin typeface="Arial" charset="0"/>
                <a:ea typeface="+mj-ea"/>
                <a:cs typeface="Titr" panose="00000700000000000000" pitchFamily="2" charset="-78"/>
              </a:rPr>
              <a:t>- </a:t>
            </a:r>
            <a:r>
              <a:rPr lang="fa-IR" sz="1800" b="1" dirty="0">
                <a:solidFill>
                  <a:srgbClr val="FF0000"/>
                </a:solidFill>
                <a:latin typeface="Arial" charset="0"/>
                <a:ea typeface="+mj-ea"/>
                <a:cs typeface="Titr" panose="00000700000000000000" pitchFamily="2" charset="-78"/>
              </a:rPr>
              <a:t>جلسات درسطح معاونت بهداشتی </a:t>
            </a:r>
            <a:r>
              <a:rPr lang="fa-IR" sz="1800" b="1" dirty="0">
                <a:solidFill>
                  <a:prstClr val="black"/>
                </a:solidFill>
                <a:latin typeface="Arial" charset="0"/>
                <a:ea typeface="+mj-ea"/>
                <a:cs typeface="Titr" panose="00000700000000000000" pitchFamily="2" charset="-78"/>
              </a:rPr>
              <a:t>-</a:t>
            </a:r>
            <a:r>
              <a:rPr lang="fa-IR" sz="1800" b="1" dirty="0">
                <a:solidFill>
                  <a:srgbClr val="FF0000"/>
                </a:solidFill>
                <a:latin typeface="Arial" charset="0"/>
                <a:ea typeface="+mj-ea"/>
                <a:cs typeface="Titr" panose="00000700000000000000" pitchFamily="2" charset="-78"/>
              </a:rPr>
              <a:t> داخل شبکه بهداشت </a:t>
            </a:r>
            <a:r>
              <a:rPr lang="fa-IR" sz="1800" b="1" dirty="0">
                <a:solidFill>
                  <a:prstClr val="black"/>
                </a:solidFill>
                <a:latin typeface="Arial" charset="0"/>
                <a:ea typeface="+mj-ea"/>
                <a:cs typeface="Titr" panose="00000700000000000000" pitchFamily="2" charset="-78"/>
              </a:rPr>
              <a:t>..)</a:t>
            </a:r>
            <a:br>
              <a:rPr lang="fa-IR" sz="1800" b="1" dirty="0">
                <a:solidFill>
                  <a:prstClr val="black"/>
                </a:solidFill>
                <a:latin typeface="Arial" charset="0"/>
                <a:ea typeface="+mj-ea"/>
                <a:cs typeface="Titr" panose="00000700000000000000" pitchFamily="2" charset="-78"/>
              </a:rPr>
            </a:br>
            <a:r>
              <a:rPr lang="fa-IR" sz="1800" b="1" dirty="0">
                <a:solidFill>
                  <a:srgbClr val="FF0000"/>
                </a:solidFill>
                <a:latin typeface="Calibri"/>
                <a:ea typeface="+mj-ea"/>
                <a:cs typeface="Titr" panose="00000700000000000000" pitchFamily="2" charset="-78"/>
              </a:rPr>
              <a:t>2</a:t>
            </a:r>
            <a:r>
              <a:rPr lang="fa-IR" sz="1800" b="1" dirty="0">
                <a:solidFill>
                  <a:prstClr val="black"/>
                </a:solidFill>
                <a:latin typeface="Arial" charset="0"/>
                <a:ea typeface="+mj-ea"/>
                <a:cs typeface="Titr" panose="00000700000000000000" pitchFamily="2" charset="-78"/>
              </a:rPr>
              <a:t>- تشکیل به هنگام جلسات کمیته های بین بخشی</a:t>
            </a:r>
            <a:br>
              <a:rPr lang="fa-IR" sz="1800" b="1" dirty="0">
                <a:solidFill>
                  <a:prstClr val="black"/>
                </a:solidFill>
                <a:latin typeface="Arial" charset="0"/>
                <a:ea typeface="+mj-ea"/>
                <a:cs typeface="Titr" panose="00000700000000000000" pitchFamily="2" charset="-78"/>
              </a:rPr>
            </a:br>
            <a:r>
              <a:rPr lang="fa-IR" sz="1800" b="1" dirty="0">
                <a:solidFill>
                  <a:srgbClr val="FF0000"/>
                </a:solidFill>
                <a:latin typeface="Calibri"/>
                <a:ea typeface="+mj-ea"/>
                <a:cs typeface="Titr" panose="00000700000000000000" pitchFamily="2" charset="-78"/>
              </a:rPr>
              <a:t>3</a:t>
            </a:r>
            <a:r>
              <a:rPr lang="fa-IR" sz="1800" b="1" dirty="0">
                <a:solidFill>
                  <a:prstClr val="black"/>
                </a:solidFill>
                <a:latin typeface="Arial" charset="0"/>
                <a:ea typeface="+mj-ea"/>
                <a:cs typeface="Titr" panose="00000700000000000000" pitchFamily="2" charset="-78"/>
              </a:rPr>
              <a:t>- آموزش : پرسنل نظام سلامت </a:t>
            </a:r>
            <a:r>
              <a:rPr lang="fa-IR" sz="1800" b="1" dirty="0">
                <a:solidFill>
                  <a:srgbClr val="FF0000"/>
                </a:solidFill>
                <a:latin typeface="Arial" charset="0"/>
                <a:ea typeface="+mj-ea"/>
                <a:cs typeface="Titr" panose="00000700000000000000" pitchFamily="2" charset="-78"/>
              </a:rPr>
              <a:t>(</a:t>
            </a:r>
            <a:r>
              <a:rPr lang="fa-IR" sz="1800" b="1" dirty="0">
                <a:solidFill>
                  <a:srgbClr val="4F81BD"/>
                </a:solidFill>
                <a:latin typeface="Arial" charset="0"/>
                <a:ea typeface="+mj-ea"/>
                <a:cs typeface="Titr" panose="00000700000000000000" pitchFamily="2" charset="-78"/>
              </a:rPr>
              <a:t>همه بخش ها</a:t>
            </a:r>
            <a:r>
              <a:rPr lang="fa-IR" sz="1800" b="1" dirty="0">
                <a:solidFill>
                  <a:srgbClr val="4F81BD"/>
                </a:solidFill>
                <a:latin typeface="Calibri"/>
                <a:ea typeface="+mj-ea"/>
                <a:cs typeface="Titr" panose="00000700000000000000" pitchFamily="2" charset="-78"/>
              </a:rPr>
              <a:t> در تمام سطوح</a:t>
            </a:r>
            <a:r>
              <a:rPr lang="fa-IR" sz="1800" b="1" dirty="0">
                <a:solidFill>
                  <a:srgbClr val="4F81BD"/>
                </a:solidFill>
                <a:latin typeface="Arial" charset="0"/>
                <a:ea typeface="+mj-ea"/>
                <a:cs typeface="Titr" panose="00000700000000000000" pitchFamily="2" charset="-78"/>
              </a:rPr>
              <a:t> </a:t>
            </a:r>
            <a:r>
              <a:rPr lang="fa-IR" sz="1800" b="1" dirty="0">
                <a:solidFill>
                  <a:srgbClr val="FF0000"/>
                </a:solidFill>
                <a:latin typeface="Arial" charset="0"/>
                <a:ea typeface="+mj-ea"/>
                <a:cs typeface="Titr" panose="00000700000000000000" pitchFamily="2" charset="-78"/>
              </a:rPr>
              <a:t>)،</a:t>
            </a:r>
            <a:r>
              <a:rPr lang="fa-IR" sz="1800" b="1" dirty="0">
                <a:solidFill>
                  <a:prstClr val="black"/>
                </a:solidFill>
                <a:latin typeface="Arial" charset="0"/>
                <a:ea typeface="+mj-ea"/>
                <a:cs typeface="Titr" panose="00000700000000000000" pitchFamily="2" charset="-78"/>
              </a:rPr>
              <a:t> عموم جامعه </a:t>
            </a:r>
            <a:br>
              <a:rPr lang="fa-IR" sz="1800" b="1" dirty="0">
                <a:solidFill>
                  <a:srgbClr val="FF0000"/>
                </a:solidFill>
                <a:latin typeface="Arial" charset="0"/>
                <a:ea typeface="+mj-ea"/>
                <a:cs typeface="Titr" panose="00000700000000000000" pitchFamily="2" charset="-78"/>
              </a:rPr>
            </a:br>
            <a:r>
              <a:rPr lang="fa-IR" sz="1800" b="1" dirty="0">
                <a:solidFill>
                  <a:prstClr val="black"/>
                </a:solidFill>
                <a:latin typeface="Arial" charset="0"/>
                <a:ea typeface="+mj-ea"/>
                <a:cs typeface="Titr" panose="00000700000000000000" pitchFamily="2" charset="-78"/>
              </a:rPr>
              <a:t> </a:t>
            </a:r>
            <a:r>
              <a:rPr lang="fa-IR" sz="1800" b="1" dirty="0">
                <a:solidFill>
                  <a:srgbClr val="FF0000"/>
                </a:solidFill>
                <a:latin typeface="Calibri"/>
                <a:ea typeface="+mj-ea"/>
                <a:cs typeface="Titr" panose="00000700000000000000" pitchFamily="2" charset="-78"/>
              </a:rPr>
              <a:t>4</a:t>
            </a:r>
            <a:r>
              <a:rPr lang="fa-IR" sz="1800" b="1" dirty="0">
                <a:solidFill>
                  <a:prstClr val="black"/>
                </a:solidFill>
                <a:latin typeface="Arial" charset="0"/>
                <a:ea typeface="+mj-ea"/>
                <a:cs typeface="Titr" panose="00000700000000000000" pitchFamily="2" charset="-78"/>
              </a:rPr>
              <a:t>- </a:t>
            </a:r>
            <a:r>
              <a:rPr lang="fa-IR" sz="1800" b="1" dirty="0">
                <a:solidFill>
                  <a:prstClr val="black"/>
                </a:solidFill>
                <a:latin typeface="Calibri"/>
                <a:ea typeface="+mj-ea"/>
                <a:cs typeface="Titr" panose="00000700000000000000" pitchFamily="2" charset="-78"/>
              </a:rPr>
              <a:t>تهیه آب سالم </a:t>
            </a:r>
            <a:r>
              <a:rPr lang="fa-IR" sz="1800" b="1" dirty="0">
                <a:solidFill>
                  <a:srgbClr val="FF0000"/>
                </a:solidFill>
                <a:latin typeface="Calibri"/>
                <a:ea typeface="+mj-ea"/>
                <a:cs typeface="Titr" panose="00000700000000000000" pitchFamily="2" charset="-78"/>
              </a:rPr>
              <a:t>و</a:t>
            </a:r>
            <a:r>
              <a:rPr lang="fa-IR" sz="1800" b="1" dirty="0">
                <a:solidFill>
                  <a:prstClr val="black"/>
                </a:solidFill>
                <a:latin typeface="Calibri"/>
                <a:ea typeface="+mj-ea"/>
                <a:cs typeface="Titr" panose="00000700000000000000" pitchFamily="2" charset="-78"/>
              </a:rPr>
              <a:t>نظارت بر سالم بودن آب مصرفی </a:t>
            </a:r>
            <a:r>
              <a:rPr lang="fa-IR" sz="1800" b="1" dirty="0">
                <a:solidFill>
                  <a:srgbClr val="FF0000"/>
                </a:solidFill>
                <a:latin typeface="Calibri"/>
                <a:ea typeface="+mj-ea"/>
                <a:cs typeface="Titr" panose="00000700000000000000" pitchFamily="2" charset="-78"/>
              </a:rPr>
              <a:t>5</a:t>
            </a:r>
            <a:r>
              <a:rPr lang="fa-IR" sz="1800" b="1" dirty="0">
                <a:solidFill>
                  <a:prstClr val="black"/>
                </a:solidFill>
                <a:latin typeface="Arial" charset="0"/>
                <a:ea typeface="+mj-ea"/>
                <a:cs typeface="Titr" panose="00000700000000000000" pitchFamily="2" charset="-78"/>
              </a:rPr>
              <a:t>-</a:t>
            </a:r>
            <a:r>
              <a:rPr lang="fa-IR" sz="1800" b="1" dirty="0">
                <a:solidFill>
                  <a:srgbClr val="FF0000"/>
                </a:solidFill>
                <a:latin typeface="Calibri"/>
                <a:ea typeface="+mj-ea"/>
                <a:cs typeface="Titr" panose="00000700000000000000" pitchFamily="2" charset="-78"/>
              </a:rPr>
              <a:t> </a:t>
            </a:r>
            <a:r>
              <a:rPr lang="fa-IR" sz="1800" b="1" dirty="0">
                <a:solidFill>
                  <a:prstClr val="black"/>
                </a:solidFill>
                <a:latin typeface="Calibri"/>
                <a:ea typeface="+mj-ea"/>
                <a:cs typeface="Titr" panose="00000700000000000000" pitchFamily="2" charset="-78"/>
              </a:rPr>
              <a:t> تهیه غذای سالم و نظارت بر سالم بودن غذاها</a:t>
            </a:r>
            <a:r>
              <a:rPr lang="fa-IR" sz="1800" b="1" dirty="0">
                <a:solidFill>
                  <a:srgbClr val="FF0000"/>
                </a:solidFill>
                <a:latin typeface="Calibri"/>
                <a:ea typeface="+mj-ea"/>
                <a:cs typeface="Titr" panose="00000700000000000000" pitchFamily="2" charset="-78"/>
              </a:rPr>
              <a:t>-6</a:t>
            </a:r>
            <a:r>
              <a:rPr lang="fa-IR" sz="1800" b="1" dirty="0">
                <a:solidFill>
                  <a:prstClr val="black"/>
                </a:solidFill>
                <a:latin typeface="Arial" charset="0"/>
                <a:ea typeface="+mj-ea"/>
                <a:cs typeface="Titr" panose="00000700000000000000" pitchFamily="2" charset="-78"/>
              </a:rPr>
              <a:t>- </a:t>
            </a:r>
            <a:r>
              <a:rPr lang="fa-IR" sz="1800" b="1" dirty="0">
                <a:solidFill>
                  <a:prstClr val="black"/>
                </a:solidFill>
                <a:latin typeface="Calibri"/>
                <a:ea typeface="+mj-ea"/>
                <a:cs typeface="Titr" panose="00000700000000000000" pitchFamily="2" charset="-78"/>
              </a:rPr>
              <a:t>دفع بهداشتی فاضلاب و مدفوع  </a:t>
            </a:r>
            <a:r>
              <a:rPr lang="fa-IR" sz="1800" b="1" dirty="0">
                <a:solidFill>
                  <a:srgbClr val="FF0000"/>
                </a:solidFill>
                <a:latin typeface="Calibri"/>
                <a:ea typeface="+mj-ea"/>
                <a:cs typeface="Titr" panose="00000700000000000000" pitchFamily="2" charset="-78"/>
              </a:rPr>
              <a:t>و</a:t>
            </a:r>
            <a:r>
              <a:rPr lang="fa-IR" sz="1800" b="1" dirty="0">
                <a:solidFill>
                  <a:prstClr val="black"/>
                </a:solidFill>
                <a:latin typeface="Calibri"/>
                <a:ea typeface="+mj-ea"/>
                <a:cs typeface="Titr" panose="00000700000000000000" pitchFamily="2" charset="-78"/>
              </a:rPr>
              <a:t> زباله </a:t>
            </a:r>
            <a:r>
              <a:rPr lang="fa-IR" sz="1800" b="1" dirty="0">
                <a:solidFill>
                  <a:srgbClr val="FF0000"/>
                </a:solidFill>
                <a:latin typeface="Calibri"/>
                <a:ea typeface="+mj-ea"/>
                <a:cs typeface="Titr" panose="00000700000000000000" pitchFamily="2" charset="-78"/>
              </a:rPr>
              <a:t>و</a:t>
            </a:r>
            <a:r>
              <a:rPr lang="fa-IR" sz="1800" b="1" dirty="0">
                <a:solidFill>
                  <a:prstClr val="black"/>
                </a:solidFill>
                <a:latin typeface="Calibri"/>
                <a:ea typeface="+mj-ea"/>
                <a:cs typeface="Titr" panose="00000700000000000000" pitchFamily="2" charset="-78"/>
              </a:rPr>
              <a:t> مبارزه با حشرات </a:t>
            </a:r>
            <a:br>
              <a:rPr lang="fa-IR" sz="1800" b="1" dirty="0">
                <a:solidFill>
                  <a:prstClr val="black"/>
                </a:solidFill>
                <a:latin typeface="Calibri"/>
                <a:ea typeface="+mj-ea"/>
                <a:cs typeface="Titr" panose="00000700000000000000" pitchFamily="2" charset="-78"/>
              </a:rPr>
            </a:br>
            <a:r>
              <a:rPr lang="fa-IR" sz="1800" b="1" dirty="0">
                <a:solidFill>
                  <a:srgbClr val="FF0000"/>
                </a:solidFill>
                <a:latin typeface="Calibri"/>
                <a:ea typeface="+mj-ea"/>
                <a:cs typeface="Titr" panose="00000700000000000000" pitchFamily="2" charset="-78"/>
              </a:rPr>
              <a:t> 7</a:t>
            </a:r>
            <a:r>
              <a:rPr lang="fa-IR" sz="1800" b="1" dirty="0">
                <a:solidFill>
                  <a:prstClr val="black"/>
                </a:solidFill>
                <a:latin typeface="Arial" charset="0"/>
                <a:ea typeface="+mj-ea"/>
                <a:cs typeface="Titr" panose="00000700000000000000" pitchFamily="2" charset="-78"/>
              </a:rPr>
              <a:t>-</a:t>
            </a:r>
            <a:r>
              <a:rPr lang="fa-IR" sz="1800" b="1" dirty="0">
                <a:solidFill>
                  <a:srgbClr val="FF0000"/>
                </a:solidFill>
                <a:latin typeface="Calibri"/>
                <a:ea typeface="+mj-ea"/>
                <a:cs typeface="Titr" panose="00000700000000000000" pitchFamily="2" charset="-78"/>
              </a:rPr>
              <a:t> </a:t>
            </a:r>
            <a:r>
              <a:rPr lang="fa-IR" sz="1800" b="1" dirty="0">
                <a:solidFill>
                  <a:prstClr val="black"/>
                </a:solidFill>
                <a:latin typeface="Calibri"/>
                <a:ea typeface="+mj-ea"/>
                <a:cs typeface="Titr" panose="00000700000000000000" pitchFamily="2" charset="-78"/>
              </a:rPr>
              <a:t>انجام مراقبت مستمر در</a:t>
            </a:r>
            <a:r>
              <a:rPr lang="fa-IR" sz="1800" b="1" dirty="0">
                <a:solidFill>
                  <a:srgbClr val="FF0000"/>
                </a:solidFill>
                <a:latin typeface="Calibri"/>
                <a:ea typeface="+mj-ea"/>
                <a:cs typeface="Titr" panose="00000700000000000000" pitchFamily="2" charset="-78"/>
              </a:rPr>
              <a:t>محیط </a:t>
            </a:r>
            <a:r>
              <a:rPr lang="fa-IR" sz="1800" b="1" dirty="0">
                <a:solidFill>
                  <a:prstClr val="black"/>
                </a:solidFill>
                <a:latin typeface="Calibri"/>
                <a:ea typeface="+mj-ea"/>
                <a:cs typeface="Titr" panose="00000700000000000000" pitchFamily="2" charset="-78"/>
              </a:rPr>
              <a:t>و</a:t>
            </a:r>
            <a:r>
              <a:rPr lang="fa-IR" sz="1800" b="1" dirty="0">
                <a:solidFill>
                  <a:srgbClr val="FF0000"/>
                </a:solidFill>
                <a:latin typeface="Calibri"/>
                <a:ea typeface="+mj-ea"/>
                <a:cs typeface="Titr" panose="00000700000000000000" pitchFamily="2" charset="-78"/>
              </a:rPr>
              <a:t>تهیه نمونه </a:t>
            </a:r>
            <a:r>
              <a:rPr lang="fa-IR" sz="1800" b="1" dirty="0">
                <a:solidFill>
                  <a:prstClr val="black"/>
                </a:solidFill>
                <a:latin typeface="Calibri"/>
                <a:ea typeface="+mj-ea"/>
                <a:cs typeface="Titr" panose="00000700000000000000" pitchFamily="2" charset="-78"/>
              </a:rPr>
              <a:t>(  </a:t>
            </a:r>
            <a:r>
              <a:rPr lang="fa-IR" sz="1800" b="1" dirty="0">
                <a:solidFill>
                  <a:srgbClr val="FF0000"/>
                </a:solidFill>
                <a:latin typeface="Calibri"/>
                <a:ea typeface="+mj-ea"/>
                <a:cs typeface="Titr" panose="00000700000000000000" pitchFamily="2" charset="-78"/>
              </a:rPr>
              <a:t>آب  </a:t>
            </a:r>
            <a:r>
              <a:rPr lang="fa-IR" sz="1800" b="1" dirty="0">
                <a:solidFill>
                  <a:prstClr val="black"/>
                </a:solidFill>
                <a:latin typeface="Calibri"/>
                <a:ea typeface="+mj-ea"/>
                <a:cs typeface="Titr" panose="00000700000000000000" pitchFamily="2" charset="-78"/>
              </a:rPr>
              <a:t>و </a:t>
            </a:r>
            <a:r>
              <a:rPr lang="fa-IR" sz="1800" b="1" dirty="0">
                <a:solidFill>
                  <a:srgbClr val="FF0000"/>
                </a:solidFill>
                <a:latin typeface="Calibri"/>
                <a:ea typeface="+mj-ea"/>
                <a:cs typeface="Titr" panose="00000700000000000000" pitchFamily="2" charset="-78"/>
              </a:rPr>
              <a:t>فاضلاب</a:t>
            </a:r>
            <a:r>
              <a:rPr lang="fa-IR" sz="1800" b="1" dirty="0">
                <a:solidFill>
                  <a:prstClr val="black"/>
                </a:solidFill>
                <a:latin typeface="Calibri"/>
                <a:ea typeface="+mj-ea"/>
                <a:cs typeface="Titr" panose="00000700000000000000" pitchFamily="2" charset="-78"/>
              </a:rPr>
              <a:t>  و </a:t>
            </a:r>
            <a:r>
              <a:rPr lang="fa-IR" sz="1800" b="1" dirty="0">
                <a:solidFill>
                  <a:srgbClr val="FF0000"/>
                </a:solidFill>
                <a:latin typeface="Calibri"/>
                <a:ea typeface="+mj-ea"/>
                <a:cs typeface="Titr" panose="00000700000000000000" pitchFamily="2" charset="-78"/>
              </a:rPr>
              <a:t>غذا </a:t>
            </a:r>
            <a:r>
              <a:rPr lang="fa-IR" sz="1800" b="1" dirty="0">
                <a:solidFill>
                  <a:prstClr val="black"/>
                </a:solidFill>
                <a:latin typeface="Calibri"/>
                <a:ea typeface="+mj-ea"/>
                <a:cs typeface="Titr" panose="00000700000000000000" pitchFamily="2" charset="-78"/>
              </a:rPr>
              <a:t>) </a:t>
            </a:r>
            <a:br>
              <a:rPr lang="fa-IR" sz="1800" b="1" dirty="0">
                <a:solidFill>
                  <a:prstClr val="black"/>
                </a:solidFill>
                <a:latin typeface="Arial" charset="0"/>
                <a:ea typeface="+mj-ea"/>
                <a:cs typeface="Titr" panose="00000700000000000000" pitchFamily="2" charset="-78"/>
              </a:rPr>
            </a:br>
            <a:r>
              <a:rPr lang="fa-IR" sz="1800" b="1" dirty="0">
                <a:solidFill>
                  <a:srgbClr val="FF0000"/>
                </a:solidFill>
                <a:latin typeface="Calibri"/>
                <a:ea typeface="+mj-ea"/>
                <a:cs typeface="Titr" panose="00000700000000000000" pitchFamily="2" charset="-78"/>
              </a:rPr>
              <a:t>8</a:t>
            </a:r>
            <a:r>
              <a:rPr lang="fa-IR" sz="1800" b="1" dirty="0">
                <a:solidFill>
                  <a:prstClr val="black"/>
                </a:solidFill>
                <a:latin typeface="Arial" charset="0"/>
                <a:ea typeface="+mj-ea"/>
                <a:cs typeface="Titr" panose="00000700000000000000" pitchFamily="2" charset="-78"/>
              </a:rPr>
              <a:t>-  بیماریابی: </a:t>
            </a:r>
            <a:r>
              <a:rPr lang="fa-IR" sz="1800" b="1" dirty="0">
                <a:solidFill>
                  <a:srgbClr val="FF0000"/>
                </a:solidFill>
                <a:latin typeface="Calibri"/>
                <a:ea typeface="+mj-ea"/>
                <a:cs typeface="Titr" panose="00000700000000000000" pitchFamily="2" charset="-78"/>
              </a:rPr>
              <a:t>نمونه گیری مستمر از جمیعت هدف در تمام فصول سال </a:t>
            </a:r>
            <a:br>
              <a:rPr lang="fa-IR" sz="1800" b="1" dirty="0">
                <a:solidFill>
                  <a:prstClr val="black"/>
                </a:solidFill>
                <a:latin typeface="Arial" charset="0"/>
                <a:ea typeface="+mj-ea"/>
                <a:cs typeface="Titr" panose="00000700000000000000" pitchFamily="2" charset="-78"/>
              </a:rPr>
            </a:br>
            <a:r>
              <a:rPr lang="fa-IR" sz="1800" b="1" dirty="0">
                <a:solidFill>
                  <a:prstClr val="black"/>
                </a:solidFill>
                <a:latin typeface="Calibri"/>
                <a:ea typeface="+mj-ea"/>
                <a:cs typeface="Titr" panose="00000700000000000000" pitchFamily="2" charset="-78"/>
              </a:rPr>
              <a:t>9</a:t>
            </a:r>
            <a:r>
              <a:rPr lang="fa-IR" sz="1800" b="1" dirty="0">
                <a:solidFill>
                  <a:prstClr val="black"/>
                </a:solidFill>
                <a:latin typeface="Arial" charset="0"/>
                <a:ea typeface="+mj-ea"/>
                <a:cs typeface="Titr" panose="00000700000000000000" pitchFamily="2" charset="-78"/>
              </a:rPr>
              <a:t>- تشخیص :</a:t>
            </a:r>
            <a:r>
              <a:rPr lang="fa-IR" sz="1800" b="1" dirty="0">
                <a:solidFill>
                  <a:prstClr val="black"/>
                </a:solidFill>
                <a:latin typeface="Calibri"/>
                <a:ea typeface="+mj-ea"/>
                <a:cs typeface="Titr" panose="00000700000000000000" pitchFamily="2" charset="-78"/>
              </a:rPr>
              <a:t> تدارک امکانات ووسایل و مواد مورد نیاز برای تشخیص  بیماری ومقابله با اپیدمیها</a:t>
            </a:r>
            <a:br>
              <a:rPr lang="fa-IR" sz="1800" b="1" dirty="0">
                <a:solidFill>
                  <a:prstClr val="black"/>
                </a:solidFill>
                <a:latin typeface="Arial" charset="0"/>
                <a:ea typeface="+mj-ea"/>
                <a:cs typeface="Titr" panose="00000700000000000000" pitchFamily="2" charset="-78"/>
              </a:rPr>
            </a:br>
            <a:r>
              <a:rPr lang="fa-IR" sz="1800" b="1" dirty="0">
                <a:solidFill>
                  <a:prstClr val="black"/>
                </a:solidFill>
                <a:latin typeface="Calibri"/>
                <a:ea typeface="+mj-ea"/>
                <a:cs typeface="Titr" panose="00000700000000000000" pitchFamily="2" charset="-78"/>
              </a:rPr>
              <a:t>10</a:t>
            </a:r>
            <a:r>
              <a:rPr lang="fa-IR" sz="1800" b="1" dirty="0">
                <a:solidFill>
                  <a:prstClr val="black"/>
                </a:solidFill>
                <a:latin typeface="Arial" charset="0"/>
                <a:ea typeface="+mj-ea"/>
                <a:cs typeface="Titr" panose="00000700000000000000" pitchFamily="2" charset="-78"/>
              </a:rPr>
              <a:t>- درمان موارد: </a:t>
            </a:r>
            <a:r>
              <a:rPr lang="fa-IR" sz="1800" b="1" dirty="0">
                <a:solidFill>
                  <a:prstClr val="black"/>
                </a:solidFill>
                <a:latin typeface="Calibri"/>
                <a:ea typeface="+mj-ea"/>
                <a:cs typeface="Titr" panose="00000700000000000000" pitchFamily="2" charset="-78"/>
              </a:rPr>
              <a:t>تدارک امکانات وداروهای مورد نیاز برای تشخیص و درمان وکنترل بیماری ومقابله با اپیدمی احتمالی </a:t>
            </a:r>
            <a:br>
              <a:rPr lang="fa-IR" sz="1800" b="1" dirty="0">
                <a:solidFill>
                  <a:prstClr val="black"/>
                </a:solidFill>
                <a:latin typeface="Arial" charset="0"/>
                <a:ea typeface="+mj-ea"/>
                <a:cs typeface="Titr" panose="00000700000000000000" pitchFamily="2" charset="-78"/>
              </a:rPr>
            </a:br>
            <a:r>
              <a:rPr lang="fa-IR" sz="1800" b="1" dirty="0">
                <a:solidFill>
                  <a:prstClr val="black"/>
                </a:solidFill>
                <a:latin typeface="Calibri"/>
                <a:ea typeface="+mj-ea"/>
                <a:cs typeface="Titr" panose="00000700000000000000" pitchFamily="2" charset="-78"/>
              </a:rPr>
              <a:t>11</a:t>
            </a:r>
            <a:r>
              <a:rPr lang="fa-IR" sz="1800" b="1" dirty="0">
                <a:solidFill>
                  <a:prstClr val="black"/>
                </a:solidFill>
                <a:latin typeface="Arial" charset="0"/>
                <a:ea typeface="+mj-ea"/>
                <a:cs typeface="Titr" panose="00000700000000000000" pitchFamily="2" charset="-78"/>
              </a:rPr>
              <a:t>-  بررسی ها وانجام سریع اقدامات اپیدمیولوژیکی</a:t>
            </a:r>
            <a:br>
              <a:rPr lang="fa-IR" sz="1800" b="1" dirty="0">
                <a:solidFill>
                  <a:prstClr val="black"/>
                </a:solidFill>
                <a:latin typeface="Arial" charset="0"/>
                <a:ea typeface="+mj-ea"/>
                <a:cs typeface="Titr" panose="00000700000000000000" pitchFamily="2" charset="-78"/>
              </a:rPr>
            </a:br>
            <a:r>
              <a:rPr lang="fa-IR" sz="1800" b="1" dirty="0">
                <a:solidFill>
                  <a:prstClr val="black"/>
                </a:solidFill>
                <a:latin typeface="Calibri"/>
                <a:ea typeface="+mj-ea"/>
                <a:cs typeface="Titr" panose="00000700000000000000" pitchFamily="2" charset="-78"/>
              </a:rPr>
              <a:t>12</a:t>
            </a:r>
            <a:r>
              <a:rPr lang="fa-IR" sz="1800" b="1" dirty="0">
                <a:solidFill>
                  <a:prstClr val="black"/>
                </a:solidFill>
                <a:latin typeface="Arial" charset="0"/>
                <a:ea typeface="+mj-ea"/>
                <a:cs typeface="Titr" panose="00000700000000000000" pitchFamily="2" charset="-78"/>
              </a:rPr>
              <a:t>-  گزارش داده ها و اقدامات به سطوح بالا تر</a:t>
            </a:r>
            <a:br>
              <a:rPr lang="fa-IR" sz="1800" dirty="0">
                <a:solidFill>
                  <a:prstClr val="black"/>
                </a:solidFill>
                <a:latin typeface="Calibri"/>
                <a:ea typeface="+mj-ea"/>
                <a:cs typeface="Titr" panose="00000700000000000000" pitchFamily="2" charset="-78"/>
              </a:rPr>
            </a:br>
            <a:endParaRPr lang="en-US" sz="1800" dirty="0">
              <a:cs typeface="Titr" panose="00000700000000000000" pitchFamily="2" charset="-78"/>
            </a:endParaRPr>
          </a:p>
        </p:txBody>
      </p:sp>
    </p:spTree>
    <p:extLst>
      <p:ext uri="{BB962C8B-B14F-4D97-AF65-F5344CB8AC3E}">
        <p14:creationId xmlns:p14="http://schemas.microsoft.com/office/powerpoint/2010/main" val="425636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92696"/>
            <a:ext cx="7024744" cy="648072"/>
          </a:xfrm>
        </p:spPr>
        <p:txBody>
          <a:bodyPr>
            <a:noAutofit/>
          </a:bodyPr>
          <a:lstStyle/>
          <a:p>
            <a:pPr lvl="0" algn="ctr" rtl="1">
              <a:spcBef>
                <a:spcPts val="0"/>
              </a:spcBef>
              <a:defRPr/>
            </a:pPr>
            <a:r>
              <a:rPr lang="fa-IR" sz="3200" dirty="0">
                <a:ln w="18000">
                  <a:solidFill>
                    <a:srgbClr val="C0504D">
                      <a:satMod val="140000"/>
                    </a:srgbClr>
                  </a:solidFill>
                  <a:prstDash val="solid"/>
                  <a:miter lim="800000"/>
                </a:ln>
                <a:solidFill>
                  <a:schemeClr val="accent1">
                    <a:lumMod val="50000"/>
                  </a:schemeClr>
                </a:solidFill>
                <a:effectLst>
                  <a:outerShdw blurRad="25500" dist="23000" dir="7020000" algn="tl">
                    <a:srgbClr val="000000">
                      <a:alpha val="50000"/>
                    </a:srgbClr>
                  </a:outerShdw>
                </a:effectLst>
                <a:latin typeface="B Mitra"/>
                <a:ea typeface="Times New Roman" pitchFamily="18" charset="0"/>
                <a:cs typeface="Titr" panose="00000700000000000000" pitchFamily="2" charset="-78"/>
              </a:rPr>
              <a:t> </a:t>
            </a:r>
            <a:br>
              <a:rPr lang="en-US" sz="3200" dirty="0">
                <a:ln w="18000">
                  <a:solidFill>
                    <a:srgbClr val="C0504D">
                      <a:satMod val="140000"/>
                    </a:srgbClr>
                  </a:solidFill>
                  <a:prstDash val="solid"/>
                  <a:miter lim="800000"/>
                </a:ln>
                <a:solidFill>
                  <a:schemeClr val="accent1">
                    <a:lumMod val="50000"/>
                  </a:schemeClr>
                </a:solidFill>
                <a:effectLst>
                  <a:outerShdw blurRad="25500" dist="23000" dir="7020000" algn="tl">
                    <a:srgbClr val="000000">
                      <a:alpha val="50000"/>
                    </a:srgbClr>
                  </a:outerShdw>
                </a:effectLst>
                <a:latin typeface="B Mitra"/>
                <a:ea typeface="Times New Roman" pitchFamily="18" charset="0"/>
                <a:cs typeface="Titr" panose="00000700000000000000" pitchFamily="2" charset="-78"/>
              </a:rPr>
            </a:br>
            <a:r>
              <a:rPr lang="fa-IR" sz="3200" dirty="0">
                <a:ln w="18000">
                  <a:solidFill>
                    <a:srgbClr val="C0504D">
                      <a:satMod val="140000"/>
                    </a:srgbClr>
                  </a:solidFill>
                  <a:prstDash val="solid"/>
                  <a:miter lim="800000"/>
                </a:ln>
                <a:solidFill>
                  <a:schemeClr val="accent1">
                    <a:lumMod val="50000"/>
                  </a:schemeClr>
                </a:solidFill>
                <a:effectLst>
                  <a:outerShdw blurRad="25500" dist="23000" dir="7020000" algn="tl">
                    <a:srgbClr val="000000">
                      <a:alpha val="50000"/>
                    </a:srgbClr>
                  </a:outerShdw>
                </a:effectLst>
                <a:latin typeface="B Mitra"/>
                <a:ea typeface="Times New Roman" pitchFamily="18" charset="0"/>
                <a:cs typeface="Titr" panose="00000700000000000000" pitchFamily="2" charset="-78"/>
              </a:rPr>
              <a:t>نحوه مراقبت بیماری وبا در نظام بهداشتی کشور</a:t>
            </a:r>
            <a:endParaRPr lang="en-US" sz="4400" dirty="0">
              <a:solidFill>
                <a:schemeClr val="accent1">
                  <a:lumMod val="50000"/>
                </a:schemeClr>
              </a:solidFill>
              <a:cs typeface="Titr" panose="00000700000000000000" pitchFamily="2" charset="-78"/>
            </a:endParaRPr>
          </a:p>
        </p:txBody>
      </p:sp>
      <p:sp>
        <p:nvSpPr>
          <p:cNvPr id="3" name="Content Placeholder 2"/>
          <p:cNvSpPr>
            <a:spLocks noGrp="1"/>
          </p:cNvSpPr>
          <p:nvPr>
            <p:ph idx="1"/>
          </p:nvPr>
        </p:nvSpPr>
        <p:spPr>
          <a:xfrm>
            <a:off x="755576" y="1700808"/>
            <a:ext cx="7704856" cy="4680520"/>
          </a:xfrm>
        </p:spPr>
        <p:txBody>
          <a:bodyPr>
            <a:normAutofit/>
          </a:bodyPr>
          <a:lstStyle/>
          <a:p>
            <a:pPr marL="68580" indent="0" algn="r" rtl="1">
              <a:buNone/>
            </a:pPr>
            <a:r>
              <a:rPr lang="fa-IR" sz="3300" b="1" dirty="0">
                <a:solidFill>
                  <a:prstClr val="black"/>
                </a:solidFill>
                <a:latin typeface="Calibri"/>
                <a:ea typeface="+mj-ea"/>
                <a:cs typeface="Times New Roman"/>
              </a:rPr>
              <a:t>-</a:t>
            </a:r>
            <a:r>
              <a:rPr lang="fa-IR" sz="3300" b="1" dirty="0">
                <a:solidFill>
                  <a:srgbClr val="FF0000"/>
                </a:solidFill>
                <a:latin typeface="Calibri"/>
                <a:ea typeface="+mj-ea"/>
                <a:cs typeface="Times New Roman"/>
              </a:rPr>
              <a:t> </a:t>
            </a:r>
            <a:r>
              <a:rPr lang="fa-IR" sz="3300" b="1" dirty="0">
                <a:solidFill>
                  <a:srgbClr val="FF0000"/>
                </a:solidFill>
                <a:latin typeface="Calibri"/>
                <a:ea typeface="+mj-ea"/>
                <a:cs typeface="Titr" panose="00000700000000000000" pitchFamily="2" charset="-78"/>
              </a:rPr>
              <a:t>نمونه‌گیری</a:t>
            </a:r>
            <a:r>
              <a:rPr lang="fa-IR" sz="3300" b="1" dirty="0">
                <a:solidFill>
                  <a:prstClr val="black"/>
                </a:solidFill>
                <a:latin typeface="Calibri"/>
                <a:ea typeface="+mj-ea"/>
                <a:cs typeface="Titr" panose="00000700000000000000" pitchFamily="2" charset="-78"/>
              </a:rPr>
              <a:t>،</a:t>
            </a:r>
            <a:r>
              <a:rPr lang="fa-IR" sz="3300" b="1" dirty="0">
                <a:solidFill>
                  <a:srgbClr val="FF0000"/>
                </a:solidFill>
                <a:latin typeface="Calibri"/>
                <a:ea typeface="+mj-ea"/>
                <a:cs typeface="Titr" panose="00000700000000000000" pitchFamily="2" charset="-78"/>
              </a:rPr>
              <a:t> انتقال </a:t>
            </a:r>
            <a:r>
              <a:rPr lang="fa-IR" sz="3600" b="1" dirty="0">
                <a:solidFill>
                  <a:prstClr val="black"/>
                </a:solidFill>
                <a:latin typeface="Calibri"/>
                <a:ea typeface="+mj-ea"/>
                <a:cs typeface="Titr" panose="00000700000000000000" pitchFamily="2" charset="-78"/>
              </a:rPr>
              <a:t>و</a:t>
            </a:r>
            <a:r>
              <a:rPr lang="fa-IR" sz="3600" b="1" dirty="0">
                <a:solidFill>
                  <a:srgbClr val="FF0000"/>
                </a:solidFill>
                <a:latin typeface="Calibri"/>
                <a:ea typeface="+mj-ea"/>
                <a:cs typeface="Titr" panose="00000700000000000000" pitchFamily="2" charset="-78"/>
              </a:rPr>
              <a:t>جداسازی </a:t>
            </a:r>
            <a:r>
              <a:rPr lang="fa-IR" sz="3300" b="1" dirty="0">
                <a:solidFill>
                  <a:srgbClr val="FF0000"/>
                </a:solidFill>
                <a:latin typeface="Calibri"/>
                <a:ea typeface="+mj-ea"/>
                <a:cs typeface="Titr" panose="00000700000000000000" pitchFamily="2" charset="-78"/>
              </a:rPr>
              <a:t>ویبریوکلرا از نمونه‌های مدفوع انسانی :</a:t>
            </a:r>
            <a:br>
              <a:rPr lang="fa-IR" sz="3100" b="1" dirty="0">
                <a:solidFill>
                  <a:srgbClr val="FF0000"/>
                </a:solidFill>
                <a:latin typeface="Calibri"/>
                <a:ea typeface="+mj-ea"/>
                <a:cs typeface="Titr" panose="00000700000000000000" pitchFamily="2" charset="-78"/>
              </a:rPr>
            </a:br>
            <a:r>
              <a:rPr lang="fa-IR" sz="4000" b="1" dirty="0">
                <a:solidFill>
                  <a:prstClr val="black"/>
                </a:solidFill>
                <a:latin typeface="Calibri"/>
                <a:ea typeface="+mj-ea"/>
                <a:cs typeface="Titr" panose="00000700000000000000" pitchFamily="2" charset="-78"/>
              </a:rPr>
              <a:t> </a:t>
            </a:r>
            <a:r>
              <a:rPr lang="fa-IR" sz="2700" b="1" dirty="0">
                <a:solidFill>
                  <a:prstClr val="black"/>
                </a:solidFill>
                <a:latin typeface="Calibri"/>
                <a:ea typeface="+mj-ea"/>
                <a:cs typeface="Titr" panose="00000700000000000000" pitchFamily="2" charset="-78"/>
              </a:rPr>
              <a:t>تمام رده ها ستادی و محیطی(بیمارستانها</a:t>
            </a:r>
            <a:r>
              <a:rPr lang="fa-IR" sz="2700" b="1" dirty="0">
                <a:solidFill>
                  <a:srgbClr val="FF0000"/>
                </a:solidFill>
                <a:latin typeface="Calibri"/>
                <a:ea typeface="+mj-ea"/>
                <a:cs typeface="Titr" panose="00000700000000000000" pitchFamily="2" charset="-78"/>
              </a:rPr>
              <a:t>،</a:t>
            </a:r>
            <a:r>
              <a:rPr lang="fa-IR" sz="2700" b="1" dirty="0">
                <a:solidFill>
                  <a:prstClr val="black"/>
                </a:solidFill>
                <a:latin typeface="Calibri"/>
                <a:ea typeface="+mj-ea"/>
                <a:cs typeface="Titr" panose="00000700000000000000" pitchFamily="2" charset="-78"/>
              </a:rPr>
              <a:t> واحدهای بهداشتی </a:t>
            </a:r>
            <a:r>
              <a:rPr lang="fa-IR" sz="2700" b="1" dirty="0">
                <a:solidFill>
                  <a:srgbClr val="FF0000"/>
                </a:solidFill>
                <a:latin typeface="Calibri"/>
                <a:ea typeface="+mj-ea"/>
                <a:cs typeface="Titr" panose="00000700000000000000" pitchFamily="2" charset="-78"/>
              </a:rPr>
              <a:t>و</a:t>
            </a:r>
            <a:r>
              <a:rPr lang="fa-IR" sz="2700" b="1" dirty="0">
                <a:solidFill>
                  <a:prstClr val="black"/>
                </a:solidFill>
                <a:latin typeface="Calibri"/>
                <a:ea typeface="+mj-ea"/>
                <a:cs typeface="Titr" panose="00000700000000000000" pitchFamily="2" charset="-78"/>
              </a:rPr>
              <a:t> مطب ها </a:t>
            </a:r>
            <a:r>
              <a:rPr lang="fa-IR" sz="2700" b="1" dirty="0">
                <a:solidFill>
                  <a:srgbClr val="FF0000"/>
                </a:solidFill>
                <a:latin typeface="Calibri"/>
                <a:ea typeface="+mj-ea"/>
                <a:cs typeface="Titr" panose="00000700000000000000" pitchFamily="2" charset="-78"/>
              </a:rPr>
              <a:t>و</a:t>
            </a:r>
            <a:r>
              <a:rPr lang="fa-IR" sz="2700" b="1" dirty="0">
                <a:solidFill>
                  <a:prstClr val="black"/>
                </a:solidFill>
                <a:latin typeface="Calibri"/>
                <a:ea typeface="+mj-ea"/>
                <a:cs typeface="Titr" panose="00000700000000000000" pitchFamily="2" charset="-78"/>
              </a:rPr>
              <a:t>...) باید</a:t>
            </a:r>
            <a:r>
              <a:rPr lang="fa-IR" sz="3600" b="1" dirty="0">
                <a:solidFill>
                  <a:prstClr val="black"/>
                </a:solidFill>
                <a:latin typeface="Calibri"/>
                <a:ea typeface="+mj-ea"/>
                <a:cs typeface="Titr" panose="00000700000000000000" pitchFamily="2" charset="-78"/>
              </a:rPr>
              <a:t> تعریف </a:t>
            </a:r>
            <a:r>
              <a:rPr lang="fa-IR" sz="3600" b="1" dirty="0">
                <a:solidFill>
                  <a:srgbClr val="FF0000"/>
                </a:solidFill>
                <a:latin typeface="Calibri"/>
                <a:ea typeface="+mj-ea"/>
                <a:cs typeface="Titr" panose="00000700000000000000" pitchFamily="2" charset="-78"/>
              </a:rPr>
              <a:t>مورد مشکوک </a:t>
            </a:r>
            <a:r>
              <a:rPr lang="fa-IR" sz="2700" b="1" dirty="0">
                <a:solidFill>
                  <a:prstClr val="black"/>
                </a:solidFill>
                <a:latin typeface="Calibri"/>
                <a:ea typeface="+mj-ea"/>
                <a:cs typeface="Titr" panose="00000700000000000000" pitchFamily="2" charset="-78"/>
              </a:rPr>
              <a:t>و </a:t>
            </a:r>
            <a:r>
              <a:rPr lang="fa-IR" sz="3600" b="1" dirty="0">
                <a:solidFill>
                  <a:srgbClr val="FF0000"/>
                </a:solidFill>
                <a:latin typeface="Calibri"/>
                <a:ea typeface="+mj-ea"/>
                <a:cs typeface="Titr" panose="00000700000000000000" pitchFamily="2" charset="-78"/>
              </a:rPr>
              <a:t>قطعی بیماری </a:t>
            </a:r>
            <a:r>
              <a:rPr lang="fa-IR" sz="2700" b="1" dirty="0">
                <a:solidFill>
                  <a:prstClr val="black"/>
                </a:solidFill>
                <a:latin typeface="Calibri"/>
                <a:ea typeface="+mj-ea"/>
                <a:cs typeface="Titr" panose="00000700000000000000" pitchFamily="2" charset="-78"/>
              </a:rPr>
              <a:t>را بدانند :</a:t>
            </a:r>
            <a:br>
              <a:rPr lang="fa-IR" sz="2700" b="1" dirty="0">
                <a:solidFill>
                  <a:prstClr val="black"/>
                </a:solidFill>
                <a:latin typeface="Calibri"/>
                <a:ea typeface="+mj-ea"/>
                <a:cs typeface="Titr" panose="00000700000000000000" pitchFamily="2" charset="-78"/>
              </a:rPr>
            </a:br>
            <a:r>
              <a:rPr lang="fa-IR" sz="2700" b="1" dirty="0">
                <a:solidFill>
                  <a:prstClr val="black"/>
                </a:solidFill>
                <a:latin typeface="Calibri"/>
                <a:ea typeface="+mj-ea"/>
                <a:cs typeface="Titr" panose="00000700000000000000" pitchFamily="2" charset="-78"/>
              </a:rPr>
              <a:t>تا به موقع </a:t>
            </a:r>
            <a:r>
              <a:rPr lang="fa-IR" sz="3600" b="1" dirty="0">
                <a:solidFill>
                  <a:srgbClr val="FF0000"/>
                </a:solidFill>
                <a:latin typeface="Calibri"/>
                <a:ea typeface="+mj-ea"/>
                <a:cs typeface="Titr" panose="00000700000000000000" pitchFamily="2" charset="-78"/>
              </a:rPr>
              <a:t>:</a:t>
            </a:r>
            <a:r>
              <a:rPr lang="fa-IR" sz="2700" b="1" dirty="0">
                <a:solidFill>
                  <a:prstClr val="black"/>
                </a:solidFill>
                <a:latin typeface="Calibri"/>
                <a:ea typeface="+mj-ea"/>
                <a:cs typeface="Titr" panose="00000700000000000000" pitchFamily="2" charset="-78"/>
              </a:rPr>
              <a:t> تهیه نمونه  و  درمان صحیح </a:t>
            </a:r>
            <a:br>
              <a:rPr lang="fa-IR" sz="3100" b="1" dirty="0">
                <a:solidFill>
                  <a:srgbClr val="FF0000"/>
                </a:solidFill>
                <a:latin typeface="Calibri"/>
                <a:ea typeface="+mj-ea"/>
                <a:cs typeface="Titr" panose="00000700000000000000" pitchFamily="2" charset="-78"/>
              </a:rPr>
            </a:br>
            <a:r>
              <a:rPr lang="fa-IR" sz="2000" b="1" dirty="0">
                <a:solidFill>
                  <a:prstClr val="black"/>
                </a:solidFill>
                <a:latin typeface="Calibri"/>
                <a:ea typeface="+mj-ea"/>
                <a:cs typeface="Titr" panose="00000700000000000000" pitchFamily="2" charset="-78"/>
              </a:rPr>
              <a:t>تهیه سوآپ رکتال یا مدفوع تازه – داخل محیط کری بلر – انتقال به آزمایشگاه زیر 7 روزبا کری بلر یا 2 ساعت بدون کری بلر</a:t>
            </a:r>
            <a:br>
              <a:rPr lang="fa-IR" sz="2000" b="1" dirty="0">
                <a:solidFill>
                  <a:prstClr val="black"/>
                </a:solidFill>
                <a:latin typeface="Calibri"/>
                <a:ea typeface="+mj-ea"/>
                <a:cs typeface="Titr" panose="00000700000000000000" pitchFamily="2" charset="-78"/>
              </a:rPr>
            </a:br>
            <a:r>
              <a:rPr lang="fa-IR" sz="2200" b="1" dirty="0">
                <a:solidFill>
                  <a:prstClr val="black"/>
                </a:solidFill>
                <a:latin typeface="Calibri"/>
                <a:ea typeface="+mj-ea"/>
                <a:cs typeface="Titr" panose="00000700000000000000" pitchFamily="2" charset="-78"/>
              </a:rPr>
              <a:t>(</a:t>
            </a:r>
            <a:r>
              <a:rPr lang="fa-IR" sz="2700" dirty="0">
                <a:solidFill>
                  <a:prstClr val="black"/>
                </a:solidFill>
                <a:latin typeface="Calibri"/>
                <a:ea typeface="+mj-ea"/>
                <a:cs typeface="Titr" panose="00000700000000000000" pitchFamily="2" charset="-78"/>
              </a:rPr>
              <a:t> </a:t>
            </a:r>
            <a:r>
              <a:rPr lang="fa-IR" sz="1600" b="1" dirty="0">
                <a:solidFill>
                  <a:prstClr val="black"/>
                </a:solidFill>
                <a:latin typeface="Calibri"/>
                <a:ea typeface="+mj-ea"/>
                <a:cs typeface="Titr" panose="00000700000000000000" pitchFamily="2" charset="-78"/>
              </a:rPr>
              <a:t>زمان جمع‌آوری مدفوع هرچه سریع‌تر پس از اسهال و در کمتر از 4 روز و قبل از درمان با آنتی‌بیوتیک‌ها باید صورت بپذیرد. )</a:t>
            </a:r>
            <a:endParaRPr lang="en-US" dirty="0">
              <a:cs typeface="Titr" panose="00000700000000000000" pitchFamily="2" charset="-78"/>
            </a:endParaRPr>
          </a:p>
        </p:txBody>
      </p:sp>
    </p:spTree>
    <p:extLst>
      <p:ext uri="{BB962C8B-B14F-4D97-AF65-F5344CB8AC3E}">
        <p14:creationId xmlns:p14="http://schemas.microsoft.com/office/powerpoint/2010/main" val="197158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92696"/>
            <a:ext cx="7024744" cy="864096"/>
          </a:xfrm>
          <a:ln/>
        </p:spPr>
        <p:style>
          <a:lnRef idx="2">
            <a:schemeClr val="dk1"/>
          </a:lnRef>
          <a:fillRef idx="1">
            <a:schemeClr val="lt1"/>
          </a:fillRef>
          <a:effectRef idx="0">
            <a:schemeClr val="dk1"/>
          </a:effectRef>
          <a:fontRef idx="minor">
            <a:schemeClr val="dk1"/>
          </a:fontRef>
        </p:style>
        <p:txBody>
          <a:bodyPr>
            <a:noAutofit/>
          </a:bodyPr>
          <a:lstStyle/>
          <a:p>
            <a:pPr marL="533400" lvl="0" indent="-533400" algn="ctr" rtl="1">
              <a:lnSpc>
                <a:spcPct val="90000"/>
              </a:lnSpc>
              <a:spcBef>
                <a:spcPct val="20000"/>
              </a:spcBef>
              <a:defRPr/>
            </a:pPr>
            <a:r>
              <a:rPr lang="fa-IR" sz="2800" b="1" dirty="0">
                <a:solidFill>
                  <a:schemeClr val="accent1">
                    <a:lumMod val="50000"/>
                  </a:schemeClr>
                </a:solidFill>
                <a:latin typeface="Calibri"/>
                <a:cs typeface="Titr" panose="00000700000000000000" pitchFamily="2" charset="-78"/>
              </a:rPr>
              <a:t>اندکاسیون های نمونه گیری از موارد مشکوک </a:t>
            </a:r>
            <a:br>
              <a:rPr lang="fa-IR" sz="2800" b="1" dirty="0">
                <a:solidFill>
                  <a:schemeClr val="accent1">
                    <a:lumMod val="50000"/>
                  </a:schemeClr>
                </a:solidFill>
                <a:latin typeface="Calibri"/>
                <a:cs typeface="Titr" panose="00000700000000000000" pitchFamily="2" charset="-78"/>
              </a:rPr>
            </a:br>
            <a:endParaRPr lang="en-US" sz="3200" b="1" dirty="0">
              <a:solidFill>
                <a:schemeClr val="accent1">
                  <a:lumMod val="50000"/>
                </a:schemeClr>
              </a:solidFill>
              <a:cs typeface="Titr" panose="00000700000000000000" pitchFamily="2" charset="-78"/>
            </a:endParaRPr>
          </a:p>
        </p:txBody>
      </p:sp>
      <p:sp>
        <p:nvSpPr>
          <p:cNvPr id="3" name="Content Placeholder 2"/>
          <p:cNvSpPr>
            <a:spLocks noGrp="1"/>
          </p:cNvSpPr>
          <p:nvPr>
            <p:ph idx="1"/>
          </p:nvPr>
        </p:nvSpPr>
        <p:spPr>
          <a:xfrm>
            <a:off x="467544" y="1556792"/>
            <a:ext cx="7992888" cy="4824536"/>
          </a:xfrm>
        </p:spPr>
        <p:txBody>
          <a:bodyPr>
            <a:normAutofit/>
          </a:bodyPr>
          <a:lstStyle/>
          <a:p>
            <a:pPr marL="533400" lvl="0" indent="-533400" algn="r" rtl="1">
              <a:lnSpc>
                <a:spcPct val="90000"/>
              </a:lnSpc>
              <a:buClrTx/>
              <a:buSzTx/>
              <a:buNone/>
              <a:defRPr/>
            </a:pPr>
            <a:r>
              <a:rPr lang="fa-IR" b="1" dirty="0">
                <a:solidFill>
                  <a:prstClr val="black"/>
                </a:solidFill>
                <a:latin typeface="Calibri"/>
                <a:cs typeface="Titr" panose="00000700000000000000" pitchFamily="2" charset="-78"/>
              </a:rPr>
              <a:t>1-هر </a:t>
            </a:r>
            <a:r>
              <a:rPr lang="fa-IR" b="1" dirty="0">
                <a:solidFill>
                  <a:srgbClr val="FF0000"/>
                </a:solidFill>
                <a:latin typeface="Calibri"/>
                <a:cs typeface="Titr" panose="00000700000000000000" pitchFamily="2" charset="-78"/>
              </a:rPr>
              <a:t>فرد 2 سال </a:t>
            </a:r>
            <a:r>
              <a:rPr lang="fa-IR" b="1" dirty="0">
                <a:solidFill>
                  <a:prstClr val="black"/>
                </a:solidFill>
                <a:latin typeface="Calibri"/>
                <a:cs typeface="Titr" panose="00000700000000000000" pitchFamily="2" charset="-78"/>
              </a:rPr>
              <a:t>و </a:t>
            </a:r>
            <a:r>
              <a:rPr lang="fa-IR" b="1" dirty="0">
                <a:solidFill>
                  <a:srgbClr val="FF0000"/>
                </a:solidFill>
                <a:latin typeface="Calibri"/>
                <a:cs typeface="Titr" panose="00000700000000000000" pitchFamily="2" charset="-78"/>
              </a:rPr>
              <a:t>بالاتر</a:t>
            </a:r>
            <a:r>
              <a:rPr lang="fa-IR" b="1" dirty="0">
                <a:solidFill>
                  <a:prstClr val="black"/>
                </a:solidFill>
                <a:latin typeface="Calibri"/>
                <a:cs typeface="Titr" panose="00000700000000000000" pitchFamily="2" charset="-78"/>
              </a:rPr>
              <a:t> مبتلا به </a:t>
            </a:r>
            <a:r>
              <a:rPr lang="fa-IR" b="1" dirty="0">
                <a:solidFill>
                  <a:srgbClr val="FF0000"/>
                </a:solidFill>
                <a:latin typeface="Calibri"/>
                <a:cs typeface="Titr" panose="00000700000000000000" pitchFamily="2" charset="-78"/>
              </a:rPr>
              <a:t>اسهال حاد آبكي</a:t>
            </a:r>
            <a:r>
              <a:rPr lang="en-US" b="1" dirty="0">
                <a:solidFill>
                  <a:srgbClr val="FF0000"/>
                </a:solidFill>
                <a:latin typeface="Calibri"/>
                <a:cs typeface="Titr" panose="00000700000000000000" pitchFamily="2" charset="-78"/>
              </a:rPr>
              <a:t> </a:t>
            </a:r>
            <a:r>
              <a:rPr lang="fa-IR" b="1" dirty="0">
                <a:solidFill>
                  <a:srgbClr val="FF0000"/>
                </a:solidFill>
                <a:latin typeface="Calibri"/>
                <a:cs typeface="Titr" panose="00000700000000000000" pitchFamily="2" charset="-78"/>
              </a:rPr>
              <a:t>شدید </a:t>
            </a:r>
            <a:r>
              <a:rPr lang="fa-IR" b="1" dirty="0">
                <a:solidFill>
                  <a:prstClr val="black"/>
                </a:solidFill>
                <a:latin typeface="Calibri"/>
                <a:cs typeface="Titr" panose="00000700000000000000" pitchFamily="2" charset="-78"/>
              </a:rPr>
              <a:t>یا</a:t>
            </a:r>
            <a:r>
              <a:rPr lang="fa-IR" b="1" dirty="0">
                <a:solidFill>
                  <a:srgbClr val="FF0000"/>
                </a:solidFill>
                <a:latin typeface="Calibri"/>
                <a:cs typeface="Titr" panose="00000700000000000000" pitchFamily="2" charset="-78"/>
              </a:rPr>
              <a:t> متوسط </a:t>
            </a:r>
            <a:r>
              <a:rPr lang="fa-IR" sz="2000" b="1" dirty="0">
                <a:solidFill>
                  <a:prstClr val="black"/>
                </a:solidFill>
                <a:latin typeface="Calibri"/>
                <a:cs typeface="Titr" panose="00000700000000000000" pitchFamily="2" charset="-78"/>
              </a:rPr>
              <a:t>در تمام فصول سال</a:t>
            </a:r>
            <a:endParaRPr lang="fa-IR" b="1" dirty="0">
              <a:solidFill>
                <a:prstClr val="black"/>
              </a:solidFill>
              <a:latin typeface="Calibri"/>
              <a:cs typeface="Titr" panose="00000700000000000000" pitchFamily="2" charset="-78"/>
            </a:endParaRPr>
          </a:p>
          <a:p>
            <a:pPr marL="533400" lvl="0" indent="-533400" algn="r" rtl="1">
              <a:lnSpc>
                <a:spcPct val="90000"/>
              </a:lnSpc>
              <a:buClrTx/>
              <a:buSzTx/>
              <a:buNone/>
              <a:defRPr/>
            </a:pPr>
            <a:endParaRPr lang="fa-IR" sz="2000" b="1" dirty="0">
              <a:solidFill>
                <a:prstClr val="black"/>
              </a:solidFill>
              <a:latin typeface="Calibri"/>
              <a:cs typeface="Titr" panose="00000700000000000000" pitchFamily="2" charset="-78"/>
            </a:endParaRPr>
          </a:p>
          <a:p>
            <a:pPr marL="533400" lvl="0" indent="-533400" algn="r" rtl="1">
              <a:lnSpc>
                <a:spcPct val="90000"/>
              </a:lnSpc>
              <a:buClrTx/>
              <a:buSzTx/>
              <a:buNone/>
              <a:defRPr/>
            </a:pPr>
            <a:r>
              <a:rPr lang="fa-IR" sz="2000" b="1" dirty="0">
                <a:solidFill>
                  <a:prstClr val="black"/>
                </a:solidFill>
                <a:latin typeface="Calibri"/>
                <a:cs typeface="Titr" panose="00000700000000000000" pitchFamily="2" charset="-78"/>
              </a:rPr>
              <a:t>2- </a:t>
            </a:r>
            <a:r>
              <a:rPr lang="fa-IR" sz="2800" b="1" dirty="0">
                <a:solidFill>
                  <a:prstClr val="black"/>
                </a:solidFill>
                <a:latin typeface="Calibri"/>
                <a:cs typeface="Titr" panose="00000700000000000000" pitchFamily="2" charset="-78"/>
              </a:rPr>
              <a:t>مرگ از اسهال </a:t>
            </a:r>
            <a:r>
              <a:rPr lang="fa-IR" sz="2000" b="1" dirty="0">
                <a:solidFill>
                  <a:srgbClr val="FF0000"/>
                </a:solidFill>
                <a:latin typeface="Calibri"/>
                <a:cs typeface="Titr" panose="00000700000000000000" pitchFamily="2" charset="-78"/>
              </a:rPr>
              <a:t>با </a:t>
            </a:r>
            <a:r>
              <a:rPr lang="fa-IR" b="1" dirty="0">
                <a:solidFill>
                  <a:srgbClr val="FF0000"/>
                </a:solidFill>
                <a:latin typeface="Calibri"/>
                <a:cs typeface="Titr" panose="00000700000000000000" pitchFamily="2" charset="-78"/>
              </a:rPr>
              <a:t>هر سنی</a:t>
            </a:r>
            <a:r>
              <a:rPr lang="fa-IR" sz="1600" dirty="0">
                <a:solidFill>
                  <a:prstClr val="black"/>
                </a:solidFill>
                <a:latin typeface="Calibri"/>
                <a:cs typeface="Titr" panose="00000700000000000000" pitchFamily="2" charset="-78"/>
              </a:rPr>
              <a:t>( </a:t>
            </a:r>
            <a:r>
              <a:rPr lang="fa-IR" sz="1600" b="1" dirty="0">
                <a:solidFill>
                  <a:prstClr val="black"/>
                </a:solidFill>
                <a:latin typeface="Calibri"/>
                <a:cs typeface="Titr" panose="00000700000000000000" pitchFamily="2" charset="-78"/>
              </a:rPr>
              <a:t>تهیه نمونه از موارد تماس مورد مرگ </a:t>
            </a:r>
            <a:r>
              <a:rPr lang="fa-IR" sz="1600" b="1" dirty="0">
                <a:solidFill>
                  <a:srgbClr val="FF0000"/>
                </a:solidFill>
                <a:latin typeface="Calibri"/>
                <a:cs typeface="Titr" panose="00000700000000000000" pitchFamily="2" charset="-78"/>
              </a:rPr>
              <a:t>– </a:t>
            </a:r>
            <a:r>
              <a:rPr lang="fa-IR" sz="1600" b="1" dirty="0">
                <a:solidFill>
                  <a:prstClr val="black"/>
                </a:solidFill>
                <a:latin typeface="Calibri"/>
                <a:cs typeface="Titr" panose="00000700000000000000" pitchFamily="2" charset="-78"/>
              </a:rPr>
              <a:t>از فوت شده</a:t>
            </a:r>
            <a:r>
              <a:rPr lang="fa-IR" sz="1600" dirty="0">
                <a:solidFill>
                  <a:prstClr val="black"/>
                </a:solidFill>
                <a:latin typeface="Calibri"/>
                <a:cs typeface="Titr" panose="00000700000000000000" pitchFamily="2" charset="-78"/>
              </a:rPr>
              <a:t>)</a:t>
            </a:r>
            <a:endParaRPr lang="fa-IR" sz="2000" dirty="0">
              <a:solidFill>
                <a:prstClr val="black"/>
              </a:solidFill>
              <a:latin typeface="Calibri"/>
              <a:cs typeface="Titr" panose="00000700000000000000" pitchFamily="2" charset="-78"/>
            </a:endParaRPr>
          </a:p>
          <a:p>
            <a:pPr marL="533400" lvl="0" indent="-533400" algn="r" rtl="1">
              <a:lnSpc>
                <a:spcPct val="90000"/>
              </a:lnSpc>
              <a:buClrTx/>
              <a:buSzTx/>
              <a:buNone/>
              <a:defRPr/>
            </a:pPr>
            <a:endParaRPr lang="fa-IR" sz="2000" b="1" dirty="0">
              <a:solidFill>
                <a:prstClr val="black"/>
              </a:solidFill>
              <a:latin typeface="Calibri"/>
              <a:cs typeface="Titr" panose="00000700000000000000" pitchFamily="2" charset="-78"/>
            </a:endParaRPr>
          </a:p>
          <a:p>
            <a:pPr marL="533400" lvl="0" indent="-533400" algn="r" rtl="1">
              <a:lnSpc>
                <a:spcPct val="90000"/>
              </a:lnSpc>
              <a:buClrTx/>
              <a:buSzTx/>
              <a:buNone/>
              <a:defRPr/>
            </a:pPr>
            <a:r>
              <a:rPr lang="fa-IR" b="1" dirty="0">
                <a:solidFill>
                  <a:prstClr val="black"/>
                </a:solidFill>
                <a:latin typeface="Calibri"/>
                <a:cs typeface="Titr" panose="00000700000000000000" pitchFamily="2" charset="-78"/>
              </a:rPr>
              <a:t>3- </a:t>
            </a:r>
            <a:r>
              <a:rPr lang="fa-IR" sz="2000" b="1" dirty="0">
                <a:solidFill>
                  <a:prstClr val="black"/>
                </a:solidFill>
                <a:latin typeface="Calibri"/>
                <a:cs typeface="Titr" panose="00000700000000000000" pitchFamily="2" charset="-78"/>
              </a:rPr>
              <a:t>هر مورد </a:t>
            </a:r>
            <a:r>
              <a:rPr lang="fa-IR" sz="2000" b="1" dirty="0">
                <a:solidFill>
                  <a:srgbClr val="FF0000"/>
                </a:solidFill>
                <a:latin typeface="Calibri"/>
                <a:cs typeface="Titr" panose="00000700000000000000" pitchFamily="2" charset="-78"/>
              </a:rPr>
              <a:t>طغيان بيماري اسهال  آبکی</a:t>
            </a:r>
            <a:r>
              <a:rPr lang="fa-IR" sz="1600" b="1" dirty="0">
                <a:solidFill>
                  <a:prstClr val="black"/>
                </a:solidFill>
                <a:latin typeface="Calibri"/>
                <a:cs typeface="Titr" panose="00000700000000000000" pitchFamily="2" charset="-78"/>
              </a:rPr>
              <a:t>(</a:t>
            </a:r>
            <a:r>
              <a:rPr lang="fa-IR" sz="1600" b="1" dirty="0">
                <a:solidFill>
                  <a:srgbClr val="FF0000"/>
                </a:solidFill>
                <a:latin typeface="Calibri"/>
                <a:cs typeface="Titr" panose="00000700000000000000" pitchFamily="2" charset="-78"/>
              </a:rPr>
              <a:t> افزایش ناگهانی موارد بیماری</a:t>
            </a:r>
            <a:r>
              <a:rPr lang="fa-IR" sz="1600" b="1" dirty="0">
                <a:solidFill>
                  <a:prstClr val="black"/>
                </a:solidFill>
                <a:latin typeface="Calibri"/>
                <a:cs typeface="Titr" panose="00000700000000000000" pitchFamily="2" charset="-78"/>
              </a:rPr>
              <a:t>)</a:t>
            </a:r>
            <a:r>
              <a:rPr lang="fa-IR" sz="2000" b="1" dirty="0">
                <a:solidFill>
                  <a:srgbClr val="FF0000"/>
                </a:solidFill>
                <a:latin typeface="Calibri"/>
                <a:cs typeface="Titr" panose="00000700000000000000" pitchFamily="2" charset="-78"/>
              </a:rPr>
              <a:t> </a:t>
            </a:r>
          </a:p>
          <a:p>
            <a:pPr marL="533400" lvl="0" indent="-533400" algn="r" rtl="1">
              <a:lnSpc>
                <a:spcPct val="90000"/>
              </a:lnSpc>
              <a:buClrTx/>
              <a:buSzTx/>
              <a:buNone/>
              <a:defRPr/>
            </a:pPr>
            <a:r>
              <a:rPr lang="fa-IR" sz="2000" b="1" dirty="0">
                <a:solidFill>
                  <a:srgbClr val="FF0000"/>
                </a:solidFill>
                <a:latin typeface="Calibri"/>
                <a:cs typeface="Titr" panose="00000700000000000000" pitchFamily="2" charset="-78"/>
              </a:rPr>
              <a:t>     </a:t>
            </a:r>
            <a:r>
              <a:rPr lang="fa-IR" sz="2000" b="1" dirty="0">
                <a:solidFill>
                  <a:prstClr val="black"/>
                </a:solidFill>
                <a:latin typeface="Calibri"/>
                <a:cs typeface="Titr" panose="00000700000000000000" pitchFamily="2" charset="-78"/>
              </a:rPr>
              <a:t>در منطقه صرف نظر از</a:t>
            </a:r>
            <a:r>
              <a:rPr lang="fa-IR" sz="2000" b="1" dirty="0">
                <a:solidFill>
                  <a:srgbClr val="FF0000"/>
                </a:solidFill>
                <a:latin typeface="Calibri"/>
                <a:cs typeface="Titr" panose="00000700000000000000" pitchFamily="2" charset="-78"/>
              </a:rPr>
              <a:t> سن  </a:t>
            </a:r>
            <a:r>
              <a:rPr lang="fa-IR" sz="2000" b="1" dirty="0">
                <a:solidFill>
                  <a:prstClr val="black"/>
                </a:solidFill>
                <a:latin typeface="Calibri"/>
                <a:cs typeface="Titr" panose="00000700000000000000" pitchFamily="2" charset="-78"/>
              </a:rPr>
              <a:t>و یا  </a:t>
            </a:r>
            <a:r>
              <a:rPr lang="fa-IR" sz="2000" b="1" dirty="0">
                <a:solidFill>
                  <a:srgbClr val="FF0000"/>
                </a:solidFill>
                <a:latin typeface="Calibri"/>
                <a:cs typeface="Titr" panose="00000700000000000000" pitchFamily="2" charset="-78"/>
              </a:rPr>
              <a:t>شدت بیماری</a:t>
            </a:r>
            <a:r>
              <a:rPr lang="fa-IR" sz="2000" b="1" dirty="0">
                <a:solidFill>
                  <a:srgbClr val="1F497D"/>
                </a:solidFill>
                <a:latin typeface="Calibri"/>
                <a:cs typeface="Titr" panose="00000700000000000000" pitchFamily="2" charset="-78"/>
              </a:rPr>
              <a:t>(</a:t>
            </a:r>
            <a:r>
              <a:rPr lang="fa-IR" sz="1800" b="1" dirty="0">
                <a:solidFill>
                  <a:srgbClr val="00B050"/>
                </a:solidFill>
                <a:latin typeface="Calibri"/>
                <a:cs typeface="Titr" panose="00000700000000000000" pitchFamily="2" charset="-78"/>
              </a:rPr>
              <a:t>تهیه </a:t>
            </a:r>
            <a:r>
              <a:rPr lang="fa-IR" sz="1800" b="1" dirty="0">
                <a:solidFill>
                  <a:prstClr val="black"/>
                </a:solidFill>
                <a:latin typeface="Calibri"/>
                <a:cs typeface="Titr" panose="00000700000000000000" pitchFamily="2" charset="-78"/>
              </a:rPr>
              <a:t>3-2</a:t>
            </a:r>
            <a:r>
              <a:rPr lang="fa-IR" sz="1800" b="1" dirty="0">
                <a:solidFill>
                  <a:srgbClr val="00B050"/>
                </a:solidFill>
                <a:latin typeface="Calibri"/>
                <a:cs typeface="Titr" panose="00000700000000000000" pitchFamily="2" charset="-78"/>
              </a:rPr>
              <a:t> سوآپ رکتال</a:t>
            </a:r>
            <a:r>
              <a:rPr lang="fa-IR" sz="2000" b="1" dirty="0">
                <a:solidFill>
                  <a:srgbClr val="1F497D"/>
                </a:solidFill>
                <a:latin typeface="Calibri"/>
                <a:cs typeface="Titr" panose="00000700000000000000" pitchFamily="2" charset="-78"/>
              </a:rPr>
              <a:t>)</a:t>
            </a:r>
          </a:p>
          <a:p>
            <a:pPr marL="533400" lvl="0" indent="-533400" algn="r" rtl="1">
              <a:lnSpc>
                <a:spcPct val="90000"/>
              </a:lnSpc>
              <a:buClrTx/>
              <a:buSzTx/>
              <a:buNone/>
              <a:defRPr/>
            </a:pPr>
            <a:endParaRPr lang="fa-IR" b="1" dirty="0">
              <a:solidFill>
                <a:prstClr val="black"/>
              </a:solidFill>
              <a:latin typeface="Calibri"/>
              <a:cs typeface="Titr" panose="00000700000000000000" pitchFamily="2" charset="-78"/>
            </a:endParaRPr>
          </a:p>
          <a:p>
            <a:pPr marL="533400" lvl="0" indent="-533400" algn="r" rtl="1">
              <a:lnSpc>
                <a:spcPct val="90000"/>
              </a:lnSpc>
              <a:buClrTx/>
              <a:buSzTx/>
              <a:buNone/>
              <a:defRPr/>
            </a:pPr>
            <a:r>
              <a:rPr lang="fa-IR" sz="2000" b="1" dirty="0">
                <a:solidFill>
                  <a:prstClr val="black"/>
                </a:solidFill>
                <a:latin typeface="Calibri"/>
                <a:cs typeface="Titr" panose="00000700000000000000" pitchFamily="2" charset="-78"/>
              </a:rPr>
              <a:t>4- مشکوک شدن به بیماری وبا توسط پزشک </a:t>
            </a:r>
          </a:p>
          <a:p>
            <a:pPr marL="533400" lvl="0" indent="-533400" algn="r" rtl="1">
              <a:lnSpc>
                <a:spcPct val="90000"/>
              </a:lnSpc>
              <a:buClrTx/>
              <a:buSzTx/>
              <a:buNone/>
              <a:defRPr/>
            </a:pPr>
            <a:r>
              <a:rPr lang="fa-IR" b="1" dirty="0">
                <a:solidFill>
                  <a:prstClr val="black"/>
                </a:solidFill>
                <a:latin typeface="Calibri"/>
                <a:cs typeface="Titr" panose="00000700000000000000" pitchFamily="2" charset="-78"/>
              </a:rPr>
              <a:t>                </a:t>
            </a:r>
            <a:r>
              <a:rPr lang="fa-IR" sz="1600" b="1" dirty="0">
                <a:solidFill>
                  <a:prstClr val="black"/>
                </a:solidFill>
                <a:latin typeface="Calibri"/>
                <a:cs typeface="Titr" panose="00000700000000000000" pitchFamily="2" charset="-78"/>
              </a:rPr>
              <a:t>علی رقم عدم  انطباق با تعاریف فوق </a:t>
            </a:r>
            <a:r>
              <a:rPr lang="fa-IR" sz="2000" b="1" dirty="0">
                <a:solidFill>
                  <a:srgbClr val="1F497D"/>
                </a:solidFill>
                <a:latin typeface="Calibri"/>
                <a:cs typeface="Titr" panose="00000700000000000000" pitchFamily="2" charset="-78"/>
              </a:rPr>
              <a:t>( </a:t>
            </a:r>
            <a:r>
              <a:rPr lang="fa-IR" sz="1800" b="1" dirty="0">
                <a:solidFill>
                  <a:srgbClr val="00B050"/>
                </a:solidFill>
                <a:latin typeface="Calibri"/>
                <a:cs typeface="Titr" panose="00000700000000000000" pitchFamily="2" charset="-78"/>
              </a:rPr>
              <a:t>نمونه گیری بدون لحاظ سن </a:t>
            </a:r>
            <a:r>
              <a:rPr lang="fa-IR" sz="2000" b="1" dirty="0">
                <a:solidFill>
                  <a:srgbClr val="1F497D"/>
                </a:solidFill>
                <a:latin typeface="Calibri"/>
                <a:cs typeface="Titr" panose="00000700000000000000" pitchFamily="2" charset="-78"/>
              </a:rPr>
              <a:t>)</a:t>
            </a:r>
          </a:p>
          <a:p>
            <a:pPr marL="533400" lvl="0" indent="-533400" algn="r" rtl="1">
              <a:lnSpc>
                <a:spcPct val="90000"/>
              </a:lnSpc>
              <a:buClrTx/>
              <a:buSzTx/>
              <a:buNone/>
              <a:defRPr/>
            </a:pPr>
            <a:endParaRPr lang="fa-IR" sz="3200" b="1" dirty="0">
              <a:solidFill>
                <a:prstClr val="black"/>
              </a:solidFill>
              <a:latin typeface="Calibri"/>
              <a:cs typeface="Times New Roman"/>
            </a:endParaRPr>
          </a:p>
          <a:p>
            <a:pPr marL="68580" indent="0" algn="r" rtl="1">
              <a:buNone/>
            </a:pPr>
            <a:endParaRPr lang="en-US" dirty="0"/>
          </a:p>
        </p:txBody>
      </p:sp>
    </p:spTree>
    <p:extLst>
      <p:ext uri="{BB962C8B-B14F-4D97-AF65-F5344CB8AC3E}">
        <p14:creationId xmlns:p14="http://schemas.microsoft.com/office/powerpoint/2010/main" val="236879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7BF7D-B8AE-40B2-84DC-38DDC15CE6D5}"/>
              </a:ext>
            </a:extLst>
          </p:cNvPr>
          <p:cNvSpPr>
            <a:spLocks noGrp="1"/>
          </p:cNvSpPr>
          <p:nvPr>
            <p:ph type="title"/>
          </p:nvPr>
        </p:nvSpPr>
        <p:spPr>
          <a:xfrm>
            <a:off x="1043490" y="1027664"/>
            <a:ext cx="7024744" cy="673144"/>
          </a:xfrm>
          <a:solidFill>
            <a:schemeClr val="bg2">
              <a:lumMod val="60000"/>
              <a:lumOff val="40000"/>
            </a:schemeClr>
          </a:solidFill>
        </p:spPr>
        <p:txBody>
          <a:bodyPr>
            <a:normAutofit fontScale="90000"/>
          </a:bodyPr>
          <a:lstStyle/>
          <a:p>
            <a:pPr algn="r"/>
            <a:r>
              <a:rPr lang="fa-IR" dirty="0">
                <a:solidFill>
                  <a:schemeClr val="accent1">
                    <a:lumMod val="50000"/>
                  </a:schemeClr>
                </a:solidFill>
                <a:cs typeface="Titr" panose="00000700000000000000" pitchFamily="2" charset="-78"/>
              </a:rPr>
              <a:t>مراحل رسیدگی به بیماران مبتلا به وبا </a:t>
            </a:r>
          </a:p>
        </p:txBody>
      </p:sp>
      <p:sp>
        <p:nvSpPr>
          <p:cNvPr id="3" name="Content Placeholder 2">
            <a:extLst>
              <a:ext uri="{FF2B5EF4-FFF2-40B4-BE49-F238E27FC236}">
                <a16:creationId xmlns:a16="http://schemas.microsoft.com/office/drawing/2014/main" id="{B666282B-C8DB-4909-9AF8-4CE3DF00EBED}"/>
              </a:ext>
            </a:extLst>
          </p:cNvPr>
          <p:cNvSpPr>
            <a:spLocks noGrp="1"/>
          </p:cNvSpPr>
          <p:nvPr>
            <p:ph idx="1"/>
          </p:nvPr>
        </p:nvSpPr>
        <p:spPr>
          <a:xfrm>
            <a:off x="1043492" y="1772816"/>
            <a:ext cx="6912884" cy="4059813"/>
          </a:xfrm>
          <a:solidFill>
            <a:schemeClr val="bg2">
              <a:lumMod val="20000"/>
              <a:lumOff val="80000"/>
            </a:schemeClr>
          </a:solidFill>
        </p:spPr>
        <p:txBody>
          <a:bodyPr>
            <a:normAutofit fontScale="85000" lnSpcReduction="20000"/>
          </a:bodyPr>
          <a:lstStyle/>
          <a:p>
            <a:pPr marL="68580" indent="0" algn="r" rtl="1">
              <a:buNone/>
            </a:pPr>
            <a:r>
              <a:rPr lang="fa-IR" dirty="0">
                <a:cs typeface="Titr" panose="00000700000000000000" pitchFamily="2" charset="-78"/>
              </a:rPr>
              <a:t> میزان دهیدراتاسیون بیمار را ارزیابی کنید.</a:t>
            </a:r>
          </a:p>
          <a:p>
            <a:pPr marL="68580" indent="0" algn="r" rtl="1">
              <a:buNone/>
            </a:pPr>
            <a:r>
              <a:rPr lang="fa-IR" dirty="0">
                <a:cs typeface="Titr" panose="00000700000000000000" pitchFamily="2" charset="-78"/>
              </a:rPr>
              <a:t> جبران مایعات بیمار را بر اساس راهنمای سازمان جهانی بهداشت برای موارد بیدون دهیدراتاسیون و میوارد دایدراتاسیون نسبی یا شدید انجام داید. </a:t>
            </a:r>
          </a:p>
          <a:p>
            <a:pPr marL="68580" indent="0" algn="r" rtl="1">
              <a:buNone/>
            </a:pPr>
            <a:r>
              <a:rPr lang="fa-IR" dirty="0">
                <a:cs typeface="Titr" panose="00000700000000000000" pitchFamily="2" charset="-78"/>
              </a:rPr>
              <a:t>بیمار را بطور مکرر پایش کنید و وضعیت جبران مایعات را با فواصل زمانی توصیه شده در راهنمای مربوطه ارزیابی کنید. </a:t>
            </a:r>
          </a:p>
          <a:p>
            <a:pPr marL="68580" indent="0" algn="r" rtl="1">
              <a:buNone/>
            </a:pPr>
            <a:r>
              <a:rPr lang="fa-IR" dirty="0">
                <a:cs typeface="Titr" panose="00000700000000000000" pitchFamily="2" charset="-78"/>
              </a:rPr>
              <a:t>برای درمان میزان دهیدراتاسیون که مجدداً ارزیابی کرده اید از راهنمای درمان استفاده کنید. </a:t>
            </a:r>
          </a:p>
          <a:p>
            <a:pPr marL="68580" indent="0" algn="r" rtl="1">
              <a:buNone/>
            </a:pPr>
            <a:r>
              <a:rPr lang="fa-IR" dirty="0">
                <a:cs typeface="Titr" panose="00000700000000000000" pitchFamily="2" charset="-78"/>
              </a:rPr>
              <a:t>به بیماران مبتلا به دهیدراتاسیون شدید آنتی بیوتیک خوراکی بداید. </a:t>
            </a:r>
          </a:p>
          <a:p>
            <a:pPr marL="68580" indent="0" algn="r" rtl="1">
              <a:buNone/>
            </a:pPr>
            <a:r>
              <a:rPr lang="fa-IR" dirty="0">
                <a:cs typeface="Titr" panose="00000700000000000000" pitchFamily="2" charset="-78"/>
              </a:rPr>
              <a:t>در صورتی که استفراغ بیمار متوقف شده است به او اجازه دهید تا آنچه لازم است را میل کند. </a:t>
            </a:r>
          </a:p>
          <a:p>
            <a:pPr marL="68580" indent="0" algn="r" rtl="1">
              <a:buNone/>
            </a:pPr>
            <a:r>
              <a:rPr lang="fa-IR" dirty="0">
                <a:cs typeface="Titr" panose="00000700000000000000" pitchFamily="2" charset="-78"/>
              </a:rPr>
              <a:t>تا زمانی که اسهال متوقف شود پایش بیمار و جایگزینی مایعات را ادامه داید. </a:t>
            </a:r>
          </a:p>
          <a:p>
            <a:pPr marL="68580" indent="0" algn="r" rtl="1">
              <a:buNone/>
            </a:pPr>
            <a:r>
              <a:rPr lang="fa-IR" dirty="0">
                <a:cs typeface="Titr" panose="00000700000000000000" pitchFamily="2" charset="-78"/>
              </a:rPr>
              <a:t>. پس از ترخیص یا ویزیت سرپائی به اندازه دو روز پودر به بیمار بداید تا از آنها طبق دسیتوراتی کیه شما ارائه می دهید استفاده کند.</a:t>
            </a:r>
          </a:p>
        </p:txBody>
      </p:sp>
    </p:spTree>
    <p:extLst>
      <p:ext uri="{BB962C8B-B14F-4D97-AF65-F5344CB8AC3E}">
        <p14:creationId xmlns:p14="http://schemas.microsoft.com/office/powerpoint/2010/main" val="2600518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E7946-EE22-424E-A5C4-6B2EA484476C}"/>
              </a:ext>
            </a:extLst>
          </p:cNvPr>
          <p:cNvSpPr>
            <a:spLocks noGrp="1"/>
          </p:cNvSpPr>
          <p:nvPr>
            <p:ph type="title"/>
          </p:nvPr>
        </p:nvSpPr>
        <p:spPr>
          <a:xfrm>
            <a:off x="918337" y="1027664"/>
            <a:ext cx="7149897" cy="601136"/>
          </a:xfrm>
        </p:spPr>
        <p:txBody>
          <a:bodyPr>
            <a:noAutofit/>
          </a:bodyPr>
          <a:lstStyle/>
          <a:p>
            <a:pPr algn="ctr"/>
            <a:r>
              <a:rPr lang="fa-IR" sz="2800" dirty="0">
                <a:solidFill>
                  <a:srgbClr val="C00000"/>
                </a:solidFill>
                <a:cs typeface="Titr" panose="00000700000000000000" pitchFamily="2" charset="-78"/>
              </a:rPr>
              <a:t>جدول ارزیابی وضعیت دهیدراتاسیون بیماران </a:t>
            </a:r>
          </a:p>
        </p:txBody>
      </p:sp>
      <p:pic>
        <p:nvPicPr>
          <p:cNvPr id="4" name="Content Placeholder 3">
            <a:extLst>
              <a:ext uri="{FF2B5EF4-FFF2-40B4-BE49-F238E27FC236}">
                <a16:creationId xmlns:a16="http://schemas.microsoft.com/office/drawing/2014/main" id="{8D587CC1-57B0-4457-9820-2029D9D08B19}"/>
              </a:ext>
            </a:extLst>
          </p:cNvPr>
          <p:cNvPicPr>
            <a:picLocks noGrp="1" noChangeAspect="1"/>
          </p:cNvPicPr>
          <p:nvPr>
            <p:ph idx="1"/>
          </p:nvPr>
        </p:nvPicPr>
        <p:blipFill>
          <a:blip r:embed="rId2"/>
          <a:stretch>
            <a:fillRect/>
          </a:stretch>
        </p:blipFill>
        <p:spPr>
          <a:xfrm>
            <a:off x="918337" y="1850001"/>
            <a:ext cx="7168641" cy="4129236"/>
          </a:xfrm>
          <a:prstGeom prst="rect">
            <a:avLst/>
          </a:prstGeom>
        </p:spPr>
      </p:pic>
    </p:spTree>
    <p:extLst>
      <p:ext uri="{BB962C8B-B14F-4D97-AF65-F5344CB8AC3E}">
        <p14:creationId xmlns:p14="http://schemas.microsoft.com/office/powerpoint/2010/main" val="3753632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6F6B72-E556-40AA-959A-8EB410783A95}"/>
              </a:ext>
            </a:extLst>
          </p:cNvPr>
          <p:cNvSpPr>
            <a:spLocks noGrp="1"/>
          </p:cNvSpPr>
          <p:nvPr>
            <p:ph idx="1"/>
          </p:nvPr>
        </p:nvSpPr>
        <p:spPr>
          <a:xfrm>
            <a:off x="1043492" y="1052736"/>
            <a:ext cx="6777317" cy="4779893"/>
          </a:xfrm>
        </p:spPr>
        <p:txBody>
          <a:bodyPr>
            <a:normAutofit lnSpcReduction="10000"/>
          </a:bodyPr>
          <a:lstStyle/>
          <a:p>
            <a:pPr marL="365125" marR="0" lvl="0" indent="-255588" algn="r" defTabSz="914400" rtl="1" eaLnBrk="0" fontAlgn="base" latinLnBrk="0" hangingPunct="0">
              <a:lnSpc>
                <a:spcPct val="100000"/>
              </a:lnSpc>
              <a:spcBef>
                <a:spcPts val="400"/>
              </a:spcBef>
              <a:spcAft>
                <a:spcPct val="0"/>
              </a:spcAft>
              <a:buClr>
                <a:srgbClr val="2DA2BF"/>
              </a:buClr>
              <a:buSzPct val="68000"/>
              <a:buFont typeface="Wingdings" panose="05000000000000000000" pitchFamily="2" charset="2"/>
              <a:buChar char="ü"/>
              <a:tabLst/>
              <a:defRPr/>
            </a:pPr>
            <a:r>
              <a:rPr kumimoji="0" lang="fa-IR" sz="2700" b="0" i="0" u="none" strike="noStrike" kern="1200" cap="none" spc="0" normalizeH="0" baseline="0" noProof="0" dirty="0">
                <a:ln>
                  <a:noFill/>
                </a:ln>
                <a:solidFill>
                  <a:prstClr val="black"/>
                </a:solidFill>
                <a:effectLst/>
                <a:uLnTx/>
                <a:uFillTx/>
                <a:latin typeface="Lucida Sans Unicode"/>
                <a:cs typeface="Titr" panose="00000700000000000000" pitchFamily="2" charset="-78"/>
              </a:rPr>
              <a:t> نشانه اصلی دهیدراتاسیون شدید در بزرگسالان و كودكان بزرگتر از - 7 سال عبارتند از فقدان نبض رادیال وفشار خون پایین</a:t>
            </a:r>
          </a:p>
          <a:p>
            <a:pPr marL="109537" marR="0" lvl="0" indent="0" algn="r" defTabSz="914400" rtl="1" eaLnBrk="0" fontAlgn="base" latinLnBrk="0" hangingPunct="0">
              <a:lnSpc>
                <a:spcPct val="100000"/>
              </a:lnSpc>
              <a:spcBef>
                <a:spcPts val="400"/>
              </a:spcBef>
              <a:spcAft>
                <a:spcPct val="0"/>
              </a:spcAft>
              <a:buClr>
                <a:srgbClr val="2DA2BF"/>
              </a:buClr>
              <a:buSzPct val="68000"/>
              <a:buFont typeface="Wingdings 3" panose="05040102010807070707" pitchFamily="18" charset="2"/>
              <a:buNone/>
              <a:tabLst/>
              <a:defRPr/>
            </a:pPr>
            <a:endParaRPr kumimoji="0" lang="fa-IR" sz="2700" b="0" i="0" u="none" strike="noStrike" kern="1200" cap="none" spc="0" normalizeH="0" baseline="0" noProof="0" dirty="0">
              <a:ln>
                <a:noFill/>
              </a:ln>
              <a:solidFill>
                <a:prstClr val="black"/>
              </a:solidFill>
              <a:effectLst/>
              <a:uLnTx/>
              <a:uFillTx/>
              <a:latin typeface="Lucida Sans Unicode"/>
              <a:cs typeface="Titr" panose="00000700000000000000" pitchFamily="2" charset="-78"/>
            </a:endParaRPr>
          </a:p>
          <a:p>
            <a:pPr marL="365125" marR="0" lvl="0" indent="-255588" algn="r" defTabSz="914400" rtl="1" eaLnBrk="0" fontAlgn="base" latinLnBrk="0" hangingPunct="0">
              <a:lnSpc>
                <a:spcPct val="100000"/>
              </a:lnSpc>
              <a:spcBef>
                <a:spcPts val="400"/>
              </a:spcBef>
              <a:spcAft>
                <a:spcPct val="0"/>
              </a:spcAft>
              <a:buClr>
                <a:srgbClr val="2DA2BF"/>
              </a:buClr>
              <a:buSzPct val="68000"/>
              <a:buFont typeface="Wingdings" panose="05000000000000000000" pitchFamily="2" charset="2"/>
              <a:buChar char="ü"/>
              <a:tabLst/>
              <a:defRPr/>
            </a:pPr>
            <a:r>
              <a:rPr kumimoji="0" lang="fa-IR" sz="2700" b="0" i="0" u="none" strike="noStrike" kern="1200" cap="none" spc="0" normalizeH="0" baseline="0" noProof="0" dirty="0">
                <a:ln>
                  <a:noFill/>
                </a:ln>
                <a:solidFill>
                  <a:prstClr val="black"/>
                </a:solidFill>
                <a:effectLst/>
                <a:uLnTx/>
                <a:uFillTx/>
                <a:latin typeface="Lucida Sans Unicode"/>
                <a:cs typeface="Titr" panose="00000700000000000000" pitchFamily="2" charset="-78"/>
              </a:rPr>
              <a:t>نیشگون پوستی در بیماران مبتلا به ماراسموس (تحلیل رفتن شدید توده بدنی) یا كواشویوركور (سوء تغذیه  شدید همراه با ادم) یا بیماران چاق كمتر مفید می باشد.</a:t>
            </a:r>
          </a:p>
          <a:p>
            <a:pPr marL="109537" marR="0" lvl="0" indent="0" algn="r" defTabSz="914400" rtl="1" eaLnBrk="0" fontAlgn="base" latinLnBrk="0" hangingPunct="0">
              <a:lnSpc>
                <a:spcPct val="100000"/>
              </a:lnSpc>
              <a:spcBef>
                <a:spcPts val="400"/>
              </a:spcBef>
              <a:spcAft>
                <a:spcPct val="0"/>
              </a:spcAft>
              <a:buClr>
                <a:srgbClr val="2DA2BF"/>
              </a:buClr>
              <a:buSzPct val="68000"/>
              <a:buFont typeface="Wingdings 3" panose="05040102010807070707" pitchFamily="18" charset="2"/>
              <a:buNone/>
              <a:tabLst/>
              <a:defRPr/>
            </a:pPr>
            <a:endParaRPr kumimoji="0" lang="fa-IR" sz="2700" b="0" i="0" u="none" strike="noStrike" kern="1200" cap="none" spc="0" normalizeH="0" baseline="0" noProof="0" dirty="0">
              <a:ln>
                <a:noFill/>
              </a:ln>
              <a:solidFill>
                <a:prstClr val="black"/>
              </a:solidFill>
              <a:effectLst/>
              <a:uLnTx/>
              <a:uFillTx/>
              <a:latin typeface="Lucida Sans Unicode"/>
              <a:cs typeface="Titr" panose="00000700000000000000" pitchFamily="2" charset="-78"/>
            </a:endParaRPr>
          </a:p>
          <a:p>
            <a:pPr marL="365125" marR="0" lvl="0" indent="-255588" algn="r" defTabSz="914400" rtl="1" eaLnBrk="0" fontAlgn="base" latinLnBrk="0" hangingPunct="0">
              <a:lnSpc>
                <a:spcPct val="100000"/>
              </a:lnSpc>
              <a:spcBef>
                <a:spcPts val="400"/>
              </a:spcBef>
              <a:spcAft>
                <a:spcPct val="0"/>
              </a:spcAft>
              <a:buClr>
                <a:srgbClr val="2DA2BF"/>
              </a:buClr>
              <a:buSzPct val="68000"/>
              <a:buFont typeface="Wingdings" panose="05000000000000000000" pitchFamily="2" charset="2"/>
              <a:buChar char="ü"/>
              <a:tabLst/>
              <a:defRPr/>
            </a:pPr>
            <a:r>
              <a:rPr kumimoji="0" lang="fa-IR" sz="2700" b="0" i="0" u="none" strike="noStrike" kern="1200" cap="none" spc="0" normalizeH="0" baseline="0" noProof="0" dirty="0">
                <a:ln>
                  <a:noFill/>
                </a:ln>
                <a:solidFill>
                  <a:prstClr val="black"/>
                </a:solidFill>
                <a:effectLst/>
                <a:uLnTx/>
                <a:uFillTx/>
                <a:latin typeface="Lucida Sans Unicode"/>
                <a:cs typeface="Titr" panose="00000700000000000000" pitchFamily="2" charset="-78"/>
              </a:rPr>
              <a:t> وجود یا فقدان اشك فقط در مورد شیرخواران و كودكان خردسال نشانه هاي بارزي محسوب می شود.</a:t>
            </a:r>
          </a:p>
          <a:p>
            <a:endParaRPr lang="fa-IR" dirty="0"/>
          </a:p>
        </p:txBody>
      </p:sp>
    </p:spTree>
    <p:extLst>
      <p:ext uri="{BB962C8B-B14F-4D97-AF65-F5344CB8AC3E}">
        <p14:creationId xmlns:p14="http://schemas.microsoft.com/office/powerpoint/2010/main" val="2810796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EF4A9-6FF1-4D3B-8B41-6D391DBC2CDE}"/>
              </a:ext>
            </a:extLst>
          </p:cNvPr>
          <p:cNvSpPr>
            <a:spLocks noGrp="1"/>
          </p:cNvSpPr>
          <p:nvPr>
            <p:ph type="title"/>
          </p:nvPr>
        </p:nvSpPr>
        <p:spPr/>
        <p:txBody>
          <a:bodyPr>
            <a:normAutofit fontScale="90000"/>
          </a:bodyPr>
          <a:lstStyle/>
          <a:p>
            <a:pPr algn="ctr"/>
            <a:r>
              <a:rPr lang="fa-IR" dirty="0">
                <a:solidFill>
                  <a:srgbClr val="C00000"/>
                </a:solidFill>
                <a:cs typeface="Titr" panose="00000700000000000000" pitchFamily="2" charset="-78"/>
              </a:rPr>
              <a:t>شیوه تجویزبه بیماران بدون دهیدراتاسیون  </a:t>
            </a:r>
            <a:r>
              <a:rPr lang="en-US" dirty="0">
                <a:solidFill>
                  <a:srgbClr val="C00000"/>
                </a:solidFill>
              </a:rPr>
              <a:t>ORS</a:t>
            </a:r>
            <a:endParaRPr lang="fa-IR" dirty="0">
              <a:solidFill>
                <a:srgbClr val="C00000"/>
              </a:solidFill>
            </a:endParaRPr>
          </a:p>
        </p:txBody>
      </p:sp>
      <p:pic>
        <p:nvPicPr>
          <p:cNvPr id="4" name="Content Placeholder 3">
            <a:extLst>
              <a:ext uri="{FF2B5EF4-FFF2-40B4-BE49-F238E27FC236}">
                <a16:creationId xmlns:a16="http://schemas.microsoft.com/office/drawing/2014/main" id="{6531CAC0-3B19-4841-87E9-AF5452CD86AC}"/>
              </a:ext>
            </a:extLst>
          </p:cNvPr>
          <p:cNvPicPr>
            <a:picLocks noGrp="1" noChangeAspect="1"/>
          </p:cNvPicPr>
          <p:nvPr>
            <p:ph idx="1"/>
          </p:nvPr>
        </p:nvPicPr>
        <p:blipFill>
          <a:blip r:embed="rId2"/>
          <a:stretch>
            <a:fillRect/>
          </a:stretch>
        </p:blipFill>
        <p:spPr>
          <a:xfrm>
            <a:off x="1043490" y="2321961"/>
            <a:ext cx="7128910" cy="3508375"/>
          </a:xfrm>
          <a:prstGeom prst="rect">
            <a:avLst/>
          </a:prstGeom>
        </p:spPr>
      </p:pic>
    </p:spTree>
    <p:extLst>
      <p:ext uri="{BB962C8B-B14F-4D97-AF65-F5344CB8AC3E}">
        <p14:creationId xmlns:p14="http://schemas.microsoft.com/office/powerpoint/2010/main" val="3279336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9291B-C721-4B2E-A836-9E7323599E68}"/>
              </a:ext>
            </a:extLst>
          </p:cNvPr>
          <p:cNvSpPr>
            <a:spLocks noGrp="1"/>
          </p:cNvSpPr>
          <p:nvPr>
            <p:ph type="title"/>
          </p:nvPr>
        </p:nvSpPr>
        <p:spPr/>
        <p:txBody>
          <a:bodyPr>
            <a:normAutofit fontScale="90000"/>
          </a:bodyPr>
          <a:lstStyle/>
          <a:p>
            <a:pPr algn="ctr"/>
            <a:r>
              <a:rPr lang="fa-IR" dirty="0">
                <a:solidFill>
                  <a:srgbClr val="C00000"/>
                </a:solidFill>
                <a:cs typeface="Titr" panose="00000700000000000000" pitchFamily="2" charset="-78"/>
              </a:rPr>
              <a:t>راهنما تجویز به بیماران دهیدراتاسیون متوسط </a:t>
            </a:r>
          </a:p>
        </p:txBody>
      </p:sp>
      <p:pic>
        <p:nvPicPr>
          <p:cNvPr id="4" name="Content Placeholder 3">
            <a:extLst>
              <a:ext uri="{FF2B5EF4-FFF2-40B4-BE49-F238E27FC236}">
                <a16:creationId xmlns:a16="http://schemas.microsoft.com/office/drawing/2014/main" id="{FCB151F5-FDFD-4DD2-84C4-B72A0C545F32}"/>
              </a:ext>
            </a:extLst>
          </p:cNvPr>
          <p:cNvPicPr>
            <a:picLocks noGrp="1" noChangeAspect="1"/>
          </p:cNvPicPr>
          <p:nvPr>
            <p:ph idx="1"/>
          </p:nvPr>
        </p:nvPicPr>
        <p:blipFill>
          <a:blip r:embed="rId2"/>
          <a:stretch>
            <a:fillRect/>
          </a:stretch>
        </p:blipFill>
        <p:spPr>
          <a:xfrm>
            <a:off x="1043490" y="2324101"/>
            <a:ext cx="7024744" cy="3193132"/>
          </a:xfrm>
          <a:prstGeom prst="rect">
            <a:avLst/>
          </a:prstGeom>
        </p:spPr>
      </p:pic>
      <p:pic>
        <p:nvPicPr>
          <p:cNvPr id="5" name="Picture 4">
            <a:extLst>
              <a:ext uri="{FF2B5EF4-FFF2-40B4-BE49-F238E27FC236}">
                <a16:creationId xmlns:a16="http://schemas.microsoft.com/office/drawing/2014/main" id="{FC053E19-1188-4C40-83CB-29567D8320AA}"/>
              </a:ext>
            </a:extLst>
          </p:cNvPr>
          <p:cNvPicPr>
            <a:picLocks noChangeAspect="1"/>
          </p:cNvPicPr>
          <p:nvPr/>
        </p:nvPicPr>
        <p:blipFill>
          <a:blip r:embed="rId3"/>
          <a:stretch>
            <a:fillRect/>
          </a:stretch>
        </p:blipFill>
        <p:spPr>
          <a:xfrm>
            <a:off x="1043490" y="5517233"/>
            <a:ext cx="7128910" cy="792088"/>
          </a:xfrm>
          <a:prstGeom prst="rect">
            <a:avLst/>
          </a:prstGeom>
        </p:spPr>
      </p:pic>
    </p:spTree>
    <p:extLst>
      <p:ext uri="{BB962C8B-B14F-4D97-AF65-F5344CB8AC3E}">
        <p14:creationId xmlns:p14="http://schemas.microsoft.com/office/powerpoint/2010/main" val="2502782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580E5-5E89-4EE7-A9A2-58E280B4CB53}"/>
              </a:ext>
            </a:extLst>
          </p:cNvPr>
          <p:cNvSpPr>
            <a:spLocks noGrp="1"/>
          </p:cNvSpPr>
          <p:nvPr>
            <p:ph type="title"/>
          </p:nvPr>
        </p:nvSpPr>
        <p:spPr>
          <a:xfrm>
            <a:off x="1043490" y="1027664"/>
            <a:ext cx="7024744" cy="817160"/>
          </a:xfrm>
        </p:spPr>
        <p:txBody>
          <a:bodyPr/>
          <a:lstStyle/>
          <a:p>
            <a:pPr algn="ctr"/>
            <a:r>
              <a:rPr lang="fa-IR" dirty="0">
                <a:solidFill>
                  <a:srgbClr val="FF0000"/>
                </a:solidFill>
                <a:cs typeface="Titr" panose="00000700000000000000" pitchFamily="2" charset="-78"/>
              </a:rPr>
              <a:t>نمونه گیری </a:t>
            </a:r>
          </a:p>
        </p:txBody>
      </p:sp>
      <p:sp>
        <p:nvSpPr>
          <p:cNvPr id="3" name="Content Placeholder 2">
            <a:extLst>
              <a:ext uri="{FF2B5EF4-FFF2-40B4-BE49-F238E27FC236}">
                <a16:creationId xmlns:a16="http://schemas.microsoft.com/office/drawing/2014/main" id="{B9E827DA-69D0-4313-999F-6E6B244B4AF4}"/>
              </a:ext>
            </a:extLst>
          </p:cNvPr>
          <p:cNvSpPr>
            <a:spLocks noGrp="1"/>
          </p:cNvSpPr>
          <p:nvPr>
            <p:ph idx="1"/>
          </p:nvPr>
        </p:nvSpPr>
        <p:spPr>
          <a:xfrm>
            <a:off x="1043492" y="1916832"/>
            <a:ext cx="6777317" cy="3915797"/>
          </a:xfrm>
        </p:spPr>
        <p:txBody>
          <a:bodyPr>
            <a:normAutofit fontScale="85000" lnSpcReduction="10000"/>
          </a:bodyPr>
          <a:lstStyle/>
          <a:p>
            <a:pPr marL="68580" indent="0" algn="r">
              <a:buNone/>
            </a:pPr>
            <a:r>
              <a:rPr lang="fa-IR" dirty="0">
                <a:solidFill>
                  <a:schemeClr val="tx1"/>
                </a:solidFill>
                <a:cs typeface="Titr" panose="00000700000000000000" pitchFamily="2" charset="-78"/>
              </a:rPr>
              <a:t>نمونه گیری مدفوع باید طی مرحله حاد بیماری و هر چه سریع تر بعد از شروع علائم بیماری ترجیحا در طی 4 روزاول </a:t>
            </a:r>
          </a:p>
          <a:p>
            <a:pPr marL="68580" indent="0" algn="r">
              <a:buNone/>
            </a:pPr>
            <a:r>
              <a:rPr lang="fa-IR" dirty="0">
                <a:solidFill>
                  <a:schemeClr val="tx1"/>
                </a:solidFill>
                <a:cs typeface="Titr" panose="00000700000000000000" pitchFamily="2" charset="-78"/>
              </a:rPr>
              <a:t>بعد از بروز اولین علائم بیماری( یعنی زمانی که عوامل بیماری زا معمولا به بیشترین تعداد در مدفوع وجود دارند زیرا این عوامل با گذشت زمان کاهش پیدا می کنند(، و قبل از شروع درمان با آنتی بیوتیک انجام شود. </a:t>
            </a:r>
          </a:p>
          <a:p>
            <a:pPr marL="68580" indent="0" algn="r">
              <a:buNone/>
            </a:pPr>
            <a:r>
              <a:rPr lang="fa-IR" dirty="0">
                <a:solidFill>
                  <a:schemeClr val="tx1"/>
                </a:solidFill>
                <a:cs typeface="Titr" panose="00000700000000000000" pitchFamily="2" charset="-78"/>
              </a:rPr>
              <a:t>اصولا نمونه مدفوع تازه نسبت به سوآب (سواب مدفوع یا سواب مقعدی) برتری دارد، چرا که امکان بررسی همزمان عوامل بیماری زای باکتریایی، انگلی و ویروسی را برای آزمایشگاه امکان پذیر می نماید. </a:t>
            </a:r>
          </a:p>
          <a:p>
            <a:pPr marL="68580" indent="0" algn="r">
              <a:buNone/>
            </a:pPr>
            <a:r>
              <a:rPr lang="fa-IR" dirty="0">
                <a:solidFill>
                  <a:schemeClr val="tx1"/>
                </a:solidFill>
                <a:cs typeface="Titr" panose="00000700000000000000" pitchFamily="2" charset="-78"/>
              </a:rPr>
              <a:t>البته در برخی شرایط سوآب کاربرد بیشتری دارد. بطور مثال زمانی که سریعاً به نمونه مدفوع نیاز باشد و یا در مواقعی که تعداد نمونه گیری زیاد </a:t>
            </a:r>
          </a:p>
          <a:p>
            <a:pPr marL="68580" indent="0" algn="r">
              <a:buNone/>
            </a:pPr>
            <a:r>
              <a:rPr lang="fa-IR" dirty="0">
                <a:solidFill>
                  <a:schemeClr val="tx1"/>
                </a:solidFill>
                <a:cs typeface="Titr" panose="00000700000000000000" pitchFamily="2" charset="-78"/>
              </a:rPr>
              <a:t>است، به دلیل تسهیل در نگهداری و انتقال، نمونه سواب ارجحیت دارد.</a:t>
            </a:r>
          </a:p>
        </p:txBody>
      </p:sp>
    </p:spTree>
    <p:extLst>
      <p:ext uri="{BB962C8B-B14F-4D97-AF65-F5344CB8AC3E}">
        <p14:creationId xmlns:p14="http://schemas.microsoft.com/office/powerpoint/2010/main" val="1898729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B1159-1860-40EE-8E19-270187BCF7CD}"/>
              </a:ext>
            </a:extLst>
          </p:cNvPr>
          <p:cNvSpPr>
            <a:spLocks noGrp="1"/>
          </p:cNvSpPr>
          <p:nvPr>
            <p:ph type="title"/>
          </p:nvPr>
        </p:nvSpPr>
        <p:spPr>
          <a:xfrm>
            <a:off x="1043492" y="1025371"/>
            <a:ext cx="7024742" cy="1145293"/>
          </a:xfrm>
          <a:solidFill>
            <a:schemeClr val="bg2">
              <a:lumMod val="60000"/>
              <a:lumOff val="40000"/>
            </a:schemeClr>
          </a:solidFill>
        </p:spPr>
        <p:txBody>
          <a:bodyPr/>
          <a:lstStyle/>
          <a:p>
            <a:pPr algn="ctr"/>
            <a:r>
              <a:rPr lang="fa-IR" b="1" dirty="0">
                <a:solidFill>
                  <a:schemeClr val="accent1">
                    <a:lumMod val="50000"/>
                  </a:schemeClr>
                </a:solidFill>
                <a:cs typeface="Titr" panose="00000700000000000000" pitchFamily="2" charset="-78"/>
              </a:rPr>
              <a:t>نظام مراقبت بیماری وبا </a:t>
            </a:r>
          </a:p>
        </p:txBody>
      </p:sp>
      <p:sp>
        <p:nvSpPr>
          <p:cNvPr id="3" name="Content Placeholder 2">
            <a:extLst>
              <a:ext uri="{FF2B5EF4-FFF2-40B4-BE49-F238E27FC236}">
                <a16:creationId xmlns:a16="http://schemas.microsoft.com/office/drawing/2014/main" id="{9DB11197-FC6C-40A9-B173-CAFA61EF8DCA}"/>
              </a:ext>
            </a:extLst>
          </p:cNvPr>
          <p:cNvSpPr>
            <a:spLocks noGrp="1"/>
          </p:cNvSpPr>
          <p:nvPr>
            <p:ph idx="1"/>
          </p:nvPr>
        </p:nvSpPr>
        <p:spPr>
          <a:solidFill>
            <a:schemeClr val="bg2">
              <a:lumMod val="20000"/>
              <a:lumOff val="80000"/>
            </a:schemeClr>
          </a:solidFill>
        </p:spPr>
        <p:txBody>
          <a:bodyPr/>
          <a:lstStyle/>
          <a:p>
            <a:pPr algn="r" rtl="1">
              <a:buFont typeface="Wingdings" panose="05000000000000000000" pitchFamily="2" charset="2"/>
              <a:buChar char="q"/>
            </a:pPr>
            <a:r>
              <a:rPr lang="fa-IR" dirty="0">
                <a:solidFill>
                  <a:schemeClr val="tx1"/>
                </a:solidFill>
                <a:cs typeface="Titr" panose="00000700000000000000" pitchFamily="2" charset="-78"/>
              </a:rPr>
              <a:t>مشمول گزارش فوری </a:t>
            </a:r>
          </a:p>
          <a:p>
            <a:pPr algn="r" rtl="1">
              <a:buFont typeface="Wingdings" panose="05000000000000000000" pitchFamily="2" charset="2"/>
              <a:buChar char="q"/>
            </a:pPr>
            <a:r>
              <a:rPr lang="fa-IR" dirty="0">
                <a:solidFill>
                  <a:schemeClr val="tx1"/>
                </a:solidFill>
                <a:cs typeface="Titr" panose="00000700000000000000" pitchFamily="2" charset="-78"/>
              </a:rPr>
              <a:t>نظام مراقبت این بیماری مبتنی بر شناسایی دقیق و به هنگام موارد اسهال حاد آبکی ، نمونه گیری از موارد مشکوک ، انجام بررسی های آزمایشگاهی مورد نیاز جهت تشخیص قطعی ابتلا و همچنین انجام تستهای حساسیت آنتی بیوتیکی در موارد دارای تایید قطعی آزمایشگاهی می باشد. </a:t>
            </a:r>
          </a:p>
        </p:txBody>
      </p:sp>
    </p:spTree>
    <p:extLst>
      <p:ext uri="{BB962C8B-B14F-4D97-AF65-F5344CB8AC3E}">
        <p14:creationId xmlns:p14="http://schemas.microsoft.com/office/powerpoint/2010/main" val="3084193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D3351-EC26-4622-A488-4A4AB26E21E1}"/>
              </a:ext>
            </a:extLst>
          </p:cNvPr>
          <p:cNvSpPr>
            <a:spLocks noGrp="1"/>
          </p:cNvSpPr>
          <p:nvPr>
            <p:ph type="title"/>
          </p:nvPr>
        </p:nvSpPr>
        <p:spPr>
          <a:xfrm>
            <a:off x="1043490" y="1027664"/>
            <a:ext cx="7024744" cy="601136"/>
          </a:xfrm>
        </p:spPr>
        <p:txBody>
          <a:bodyPr>
            <a:normAutofit fontScale="90000"/>
          </a:bodyPr>
          <a:lstStyle/>
          <a:p>
            <a:pPr algn="ctr"/>
            <a:r>
              <a:rPr lang="fa-IR" dirty="0">
                <a:solidFill>
                  <a:srgbClr val="FF0000"/>
                </a:solidFill>
                <a:cs typeface="Titr" panose="00000700000000000000" pitchFamily="2" charset="-78"/>
              </a:rPr>
              <a:t>نحوه نمونه گیری سوآب مقعدی </a:t>
            </a:r>
          </a:p>
        </p:txBody>
      </p:sp>
      <p:sp>
        <p:nvSpPr>
          <p:cNvPr id="3" name="Content Placeholder 2">
            <a:extLst>
              <a:ext uri="{FF2B5EF4-FFF2-40B4-BE49-F238E27FC236}">
                <a16:creationId xmlns:a16="http://schemas.microsoft.com/office/drawing/2014/main" id="{E60BF377-CCE0-4E93-873F-A2677B7AC8DF}"/>
              </a:ext>
            </a:extLst>
          </p:cNvPr>
          <p:cNvSpPr>
            <a:spLocks noGrp="1"/>
          </p:cNvSpPr>
          <p:nvPr>
            <p:ph idx="1"/>
          </p:nvPr>
        </p:nvSpPr>
        <p:spPr>
          <a:xfrm>
            <a:off x="971600" y="1772816"/>
            <a:ext cx="7272808" cy="4059813"/>
          </a:xfrm>
        </p:spPr>
        <p:txBody>
          <a:bodyPr>
            <a:normAutofit fontScale="92500" lnSpcReduction="10000"/>
          </a:bodyPr>
          <a:lstStyle/>
          <a:p>
            <a:pPr marL="68580" indent="0" algn="r" rtl="1">
              <a:buNone/>
            </a:pPr>
            <a:r>
              <a:rPr lang="fa-IR" dirty="0">
                <a:solidFill>
                  <a:schemeClr val="tx1"/>
                </a:solidFill>
                <a:cs typeface="Titr" panose="00000700000000000000" pitchFamily="2" charset="-78"/>
              </a:rPr>
              <a:t>در موارد استفاده از سوآب مقعدی به جای نمونه مدفوع از سوآب پنبه ای سالم استفاده کنید و دقت نمایید که پنبه سر آن کنده نشده باشد. از ژل جهت چرب کردن مقعد استفاده نشود. ابتدا سوآب را با فرو کردن در محیط انتقالی استریل مرطوب کرده، سپس به اندازه 2-3 سانتی متر داخل اسفنکتر رکتوم فرو برید، به آرامی بچرخانید تا با مخاط انتهایی رکتوم تماس یابد، سپس سواب را خارج کنید. با توجه به تغییر رنگ پنبه سر سوآب مقعدی شوید سوآب به مدفوع آغشته است. سوآب را تا عمق لوله محیط انتقالی فرو کنید. لوله را بلافاصله در یخچال قرار داید.</a:t>
            </a:r>
          </a:p>
          <a:p>
            <a:pPr marL="68580" indent="0" algn="r" rtl="1">
              <a:buNone/>
            </a:pPr>
            <a:r>
              <a:rPr lang="fa-IR" dirty="0">
                <a:solidFill>
                  <a:schemeClr val="tx1"/>
                </a:solidFill>
                <a:cs typeface="Titr" panose="00000700000000000000" pitchFamily="2" charset="-78"/>
              </a:rPr>
              <a:t> توجه: در تمامی موارد فوق حداقل 2 سوآب مدفوع یا مقعدی باید برای هربیمار جمع آوری وهردو سوآب را در یک لوله حاوی محیط انتقالی قرار داد. ولی تعداد سوآب مورد نیاز بسته به تعداد عوامل پاتوژن مورد مطالعه می تواند تغییر کند.</a:t>
            </a:r>
          </a:p>
        </p:txBody>
      </p:sp>
    </p:spTree>
    <p:extLst>
      <p:ext uri="{BB962C8B-B14F-4D97-AF65-F5344CB8AC3E}">
        <p14:creationId xmlns:p14="http://schemas.microsoft.com/office/powerpoint/2010/main" val="2180120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4704"/>
            <a:ext cx="7024744" cy="576064"/>
          </a:xfrm>
        </p:spPr>
        <p:txBody>
          <a:bodyPr>
            <a:normAutofit fontScale="90000"/>
          </a:bodyPr>
          <a:lstStyle/>
          <a:p>
            <a:pPr algn="ctr"/>
            <a:r>
              <a:rPr lang="fa-IR" sz="4400" b="1" dirty="0">
                <a:solidFill>
                  <a:prstClr val="black"/>
                </a:solidFill>
                <a:latin typeface="Calibri"/>
                <a:cs typeface="Arial"/>
              </a:rPr>
              <a:t>پروتکل درمان وبا در سال</a:t>
            </a:r>
            <a:endParaRPr lang="en-US" dirty="0"/>
          </a:p>
        </p:txBody>
      </p:sp>
      <p:pic>
        <p:nvPicPr>
          <p:cNvPr id="4" name="table"/>
          <p:cNvPicPr>
            <a:picLocks noGrp="1" noChangeAspect="1"/>
          </p:cNvPicPr>
          <p:nvPr>
            <p:ph idx="1"/>
          </p:nvPr>
        </p:nvPicPr>
        <p:blipFill>
          <a:blip r:embed="rId2"/>
          <a:stretch>
            <a:fillRect/>
          </a:stretch>
        </p:blipFill>
        <p:spPr>
          <a:xfrm>
            <a:off x="467544" y="1412776"/>
            <a:ext cx="8208912" cy="5112568"/>
          </a:xfrm>
          <a:prstGeom prst="rect">
            <a:avLst/>
          </a:prstGeom>
        </p:spPr>
      </p:pic>
    </p:spTree>
    <p:extLst>
      <p:ext uri="{BB962C8B-B14F-4D97-AF65-F5344CB8AC3E}">
        <p14:creationId xmlns:p14="http://schemas.microsoft.com/office/powerpoint/2010/main" val="2550159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45152"/>
          </a:xfrm>
        </p:spPr>
        <p:txBody>
          <a:bodyPr>
            <a:normAutofit fontScale="90000"/>
          </a:bodyPr>
          <a:lstStyle/>
          <a:p>
            <a:r>
              <a:rPr lang="fa-IR" dirty="0"/>
              <a:t>شاخص های مراقبت بیماری التور</a:t>
            </a:r>
            <a:br>
              <a:rPr lang="fa-IR" dirty="0"/>
            </a:br>
            <a:endParaRPr lang="en-US" dirty="0"/>
          </a:p>
        </p:txBody>
      </p:sp>
      <p:pic>
        <p:nvPicPr>
          <p:cNvPr id="5" name="Content Placeholder 4"/>
          <p:cNvPicPr>
            <a:picLocks noChangeAspect="1"/>
          </p:cNvPicPr>
          <p:nvPr/>
        </p:nvPicPr>
        <p:blipFill>
          <a:blip r:embed="rId2"/>
          <a:stretch>
            <a:fillRect/>
          </a:stretch>
        </p:blipFill>
        <p:spPr>
          <a:xfrm>
            <a:off x="395537" y="1339403"/>
            <a:ext cx="8352928" cy="5228822"/>
          </a:xfrm>
          <a:prstGeom prst="rect">
            <a:avLst/>
          </a:prstGeom>
        </p:spPr>
      </p:pic>
    </p:spTree>
    <p:extLst>
      <p:ext uri="{BB962C8B-B14F-4D97-AF65-F5344CB8AC3E}">
        <p14:creationId xmlns:p14="http://schemas.microsoft.com/office/powerpoint/2010/main" val="326166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52041-B69E-449B-A347-50C86531E5A0}"/>
              </a:ext>
            </a:extLst>
          </p:cNvPr>
          <p:cNvSpPr>
            <a:spLocks noGrp="1"/>
          </p:cNvSpPr>
          <p:nvPr>
            <p:ph type="title"/>
          </p:nvPr>
        </p:nvSpPr>
        <p:spPr>
          <a:xfrm>
            <a:off x="467544" y="548680"/>
            <a:ext cx="8208912" cy="720080"/>
          </a:xfrm>
        </p:spPr>
        <p:txBody>
          <a:bodyPr>
            <a:normAutofit/>
          </a:bodyPr>
          <a:lstStyle/>
          <a:p>
            <a:pPr algn="ctr"/>
            <a:r>
              <a:rPr lang="fa-IR" dirty="0">
                <a:solidFill>
                  <a:schemeClr val="tx1">
                    <a:lumMod val="95000"/>
                    <a:lumOff val="5000"/>
                  </a:schemeClr>
                </a:solidFill>
                <a:cs typeface="Titr" panose="00000700000000000000" pitchFamily="2" charset="-78"/>
              </a:rPr>
              <a:t>عملکرد بیماریابی التور 1403</a:t>
            </a:r>
          </a:p>
        </p:txBody>
      </p:sp>
      <p:pic>
        <p:nvPicPr>
          <p:cNvPr id="4" name="Content Placeholder 3">
            <a:extLst>
              <a:ext uri="{FF2B5EF4-FFF2-40B4-BE49-F238E27FC236}">
                <a16:creationId xmlns:a16="http://schemas.microsoft.com/office/drawing/2014/main" id="{BEC7935F-DD90-4BC4-86D8-5AAF806C9781}"/>
              </a:ext>
            </a:extLst>
          </p:cNvPr>
          <p:cNvPicPr>
            <a:picLocks noGrp="1" noChangeAspect="1"/>
          </p:cNvPicPr>
          <p:nvPr>
            <p:ph idx="1"/>
          </p:nvPr>
        </p:nvPicPr>
        <p:blipFill>
          <a:blip r:embed="rId2"/>
          <a:stretch>
            <a:fillRect/>
          </a:stretch>
        </p:blipFill>
        <p:spPr>
          <a:xfrm>
            <a:off x="497129" y="1340768"/>
            <a:ext cx="8280921" cy="5112568"/>
          </a:xfrm>
          <a:prstGeom prst="rect">
            <a:avLst/>
          </a:prstGeom>
        </p:spPr>
      </p:pic>
    </p:spTree>
    <p:extLst>
      <p:ext uri="{BB962C8B-B14F-4D97-AF65-F5344CB8AC3E}">
        <p14:creationId xmlns:p14="http://schemas.microsoft.com/office/powerpoint/2010/main" val="13157011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67544" y="332656"/>
            <a:ext cx="8280920" cy="6192688"/>
          </a:xfrm>
          <a:prstGeom prst="rect">
            <a:avLst/>
          </a:prstGeom>
        </p:spPr>
      </p:pic>
      <p:sp>
        <p:nvSpPr>
          <p:cNvPr id="5" name="Rectangle 3"/>
          <p:cNvSpPr>
            <a:spLocks noChangeArrowheads="1"/>
          </p:cNvSpPr>
          <p:nvPr/>
        </p:nvSpPr>
        <p:spPr bwMode="auto">
          <a:xfrm>
            <a:off x="5364088" y="984646"/>
            <a:ext cx="356393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tx2"/>
              </a:buClr>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chemeClr val="tx2"/>
              </a:buClr>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chemeClr val="tx2"/>
              </a:buClr>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10000"/>
              </a:lnSpc>
              <a:buFontTx/>
              <a:buNone/>
            </a:pPr>
            <a:r>
              <a:rPr lang="fa-IR" altLang="fa-IR" sz="2800" dirty="0">
                <a:solidFill>
                  <a:srgbClr val="FF9900"/>
                </a:solidFill>
                <a:cs typeface="B Titr" panose="00000700000000000000" pitchFamily="2" charset="-78"/>
              </a:rPr>
              <a:t>با تشكر از توجه شما</a:t>
            </a:r>
            <a:endParaRPr lang="en-US" altLang="fa-IR" sz="2800" dirty="0">
              <a:cs typeface="B Titr" panose="00000700000000000000" pitchFamily="2" charset="-78"/>
            </a:endParaRPr>
          </a:p>
        </p:txBody>
      </p:sp>
    </p:spTree>
    <p:extLst>
      <p:ext uri="{BB962C8B-B14F-4D97-AF65-F5344CB8AC3E}">
        <p14:creationId xmlns:p14="http://schemas.microsoft.com/office/powerpoint/2010/main" val="398228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49F43-F8AB-4E8F-AB0E-B15832193BB4}"/>
              </a:ext>
            </a:extLst>
          </p:cNvPr>
          <p:cNvSpPr>
            <a:spLocks noGrp="1"/>
          </p:cNvSpPr>
          <p:nvPr>
            <p:ph type="title"/>
          </p:nvPr>
        </p:nvSpPr>
        <p:spPr>
          <a:xfrm>
            <a:off x="1043490" y="1027664"/>
            <a:ext cx="7024744" cy="601136"/>
          </a:xfrm>
          <a:solidFill>
            <a:schemeClr val="bg2">
              <a:lumMod val="60000"/>
              <a:lumOff val="40000"/>
            </a:schemeClr>
          </a:solidFill>
        </p:spPr>
        <p:txBody>
          <a:bodyPr>
            <a:normAutofit/>
          </a:bodyPr>
          <a:lstStyle/>
          <a:p>
            <a:pPr algn="ctr"/>
            <a:r>
              <a:rPr lang="fa-IR" sz="2800" dirty="0">
                <a:solidFill>
                  <a:schemeClr val="accent1">
                    <a:lumMod val="50000"/>
                  </a:schemeClr>
                </a:solidFill>
                <a:cs typeface="Titr" panose="00000700000000000000" pitchFamily="2" charset="-78"/>
              </a:rPr>
              <a:t>تعریف اسهال حاد آبکی در نظام مراقبت وبا</a:t>
            </a:r>
          </a:p>
        </p:txBody>
      </p:sp>
      <p:sp>
        <p:nvSpPr>
          <p:cNvPr id="3" name="Content Placeholder 2">
            <a:extLst>
              <a:ext uri="{FF2B5EF4-FFF2-40B4-BE49-F238E27FC236}">
                <a16:creationId xmlns:a16="http://schemas.microsoft.com/office/drawing/2014/main" id="{538CAE9F-8A07-4DEF-8D00-8426F3A69A52}"/>
              </a:ext>
            </a:extLst>
          </p:cNvPr>
          <p:cNvSpPr>
            <a:spLocks noGrp="1"/>
          </p:cNvSpPr>
          <p:nvPr>
            <p:ph idx="1"/>
          </p:nvPr>
        </p:nvSpPr>
        <p:spPr>
          <a:xfrm>
            <a:off x="1050390" y="1820089"/>
            <a:ext cx="6777317" cy="3987805"/>
          </a:xfrm>
          <a:solidFill>
            <a:schemeClr val="bg2">
              <a:lumMod val="40000"/>
              <a:lumOff val="60000"/>
            </a:schemeClr>
          </a:solidFill>
        </p:spPr>
        <p:txBody>
          <a:bodyPr/>
          <a:lstStyle/>
          <a:p>
            <a:pPr marL="68580" indent="0" algn="r">
              <a:buNone/>
            </a:pPr>
            <a:r>
              <a:rPr lang="fa-IR" b="1" dirty="0">
                <a:solidFill>
                  <a:schemeClr val="tx1"/>
                </a:solidFill>
                <a:cs typeface="Titr" panose="00000700000000000000" pitchFamily="2" charset="-78"/>
              </a:rPr>
              <a:t>اسهال حاد آبکی عبارت است از دفع 3 بار یا بیشتر مدفوع شل یا آبکی(غیر خونی) طی 24 ساعت</a:t>
            </a:r>
          </a:p>
        </p:txBody>
      </p:sp>
    </p:spTree>
    <p:extLst>
      <p:ext uri="{BB962C8B-B14F-4D97-AF65-F5344CB8AC3E}">
        <p14:creationId xmlns:p14="http://schemas.microsoft.com/office/powerpoint/2010/main" val="2472443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3E3AE-550E-4982-80C2-450C3BC1FA6B}"/>
              </a:ext>
            </a:extLst>
          </p:cNvPr>
          <p:cNvSpPr>
            <a:spLocks noGrp="1"/>
          </p:cNvSpPr>
          <p:nvPr>
            <p:ph type="title"/>
          </p:nvPr>
        </p:nvSpPr>
        <p:spPr>
          <a:xfrm>
            <a:off x="1030541" y="1124744"/>
            <a:ext cx="7024744" cy="961176"/>
          </a:xfrm>
          <a:solidFill>
            <a:schemeClr val="bg2">
              <a:lumMod val="60000"/>
              <a:lumOff val="40000"/>
            </a:schemeClr>
          </a:solidFill>
        </p:spPr>
        <p:txBody>
          <a:bodyPr/>
          <a:lstStyle/>
          <a:p>
            <a:pPr algn="r"/>
            <a:r>
              <a:rPr kumimoji="0" lang="fa-IR" sz="4100" b="1" i="0" u="none" strike="noStrike" kern="1200" cap="none" spc="0" normalizeH="0" baseline="0" noProof="0" dirty="0">
                <a:ln>
                  <a:noFill/>
                </a:ln>
                <a:solidFill>
                  <a:schemeClr val="accent1">
                    <a:lumMod val="50000"/>
                  </a:schemeClr>
                </a:solidFill>
                <a:effectLst>
                  <a:outerShdw blurRad="31750" dist="25400" dir="5400000" algn="tl" rotWithShape="0">
                    <a:srgbClr val="000000">
                      <a:alpha val="25000"/>
                    </a:srgbClr>
                  </a:outerShdw>
                </a:effectLst>
                <a:uLnTx/>
                <a:uFillTx/>
                <a:latin typeface="Lucida Sans Unicode"/>
                <a:cs typeface="Titr" panose="00000700000000000000" pitchFamily="2" charset="-78"/>
              </a:rPr>
              <a:t>مورد مشکوک به وبا:</a:t>
            </a:r>
            <a:endParaRPr lang="fa-IR" dirty="0">
              <a:solidFill>
                <a:schemeClr val="accent1">
                  <a:lumMod val="50000"/>
                </a:schemeClr>
              </a:solidFill>
              <a:cs typeface="Titr" panose="00000700000000000000" pitchFamily="2" charset="-78"/>
            </a:endParaRPr>
          </a:p>
        </p:txBody>
      </p:sp>
      <p:sp>
        <p:nvSpPr>
          <p:cNvPr id="3" name="Content Placeholder 2">
            <a:extLst>
              <a:ext uri="{FF2B5EF4-FFF2-40B4-BE49-F238E27FC236}">
                <a16:creationId xmlns:a16="http://schemas.microsoft.com/office/drawing/2014/main" id="{3AC8A8D9-9C95-4E68-B36E-B26C83A37F78}"/>
              </a:ext>
            </a:extLst>
          </p:cNvPr>
          <p:cNvSpPr>
            <a:spLocks noGrp="1"/>
          </p:cNvSpPr>
          <p:nvPr>
            <p:ph idx="1"/>
          </p:nvPr>
        </p:nvSpPr>
        <p:spPr>
          <a:xfrm>
            <a:off x="1043492" y="2323652"/>
            <a:ext cx="7011793" cy="3508977"/>
          </a:xfrm>
          <a:solidFill>
            <a:schemeClr val="bg2">
              <a:lumMod val="40000"/>
              <a:lumOff val="60000"/>
            </a:schemeClr>
          </a:solidFill>
        </p:spPr>
        <p:txBody>
          <a:bodyPr>
            <a:normAutofit/>
          </a:bodyPr>
          <a:lstStyle/>
          <a:p>
            <a:pPr marL="109537" marR="0" lvl="0" indent="0" algn="r" defTabSz="914400" rtl="1" eaLnBrk="0" fontAlgn="base" latinLnBrk="0" hangingPunct="0">
              <a:lnSpc>
                <a:spcPct val="100000"/>
              </a:lnSpc>
              <a:spcBef>
                <a:spcPts val="400"/>
              </a:spcBef>
              <a:spcAft>
                <a:spcPct val="0"/>
              </a:spcAft>
              <a:buClr>
                <a:srgbClr val="2DA2BF"/>
              </a:buClr>
              <a:buSzPct val="68000"/>
              <a:buNone/>
              <a:tabLst/>
              <a:defRPr/>
            </a:pPr>
            <a:r>
              <a:rPr kumimoji="0" lang="fa-IR" sz="2700" b="0" i="0" u="none" strike="noStrike" kern="1200" cap="none" spc="0" normalizeH="0" baseline="0" noProof="0" dirty="0">
                <a:ln>
                  <a:noFill/>
                </a:ln>
                <a:solidFill>
                  <a:srgbClr val="FF0000"/>
                </a:solidFill>
                <a:effectLst/>
                <a:uLnTx/>
                <a:uFillTx/>
                <a:latin typeface="Lucida Sans Unicode"/>
                <a:cs typeface="Titr" panose="00000700000000000000" pitchFamily="2" charset="-78"/>
              </a:rPr>
              <a:t>در مناطقی که درگیر طغیان وبا نباشند : </a:t>
            </a:r>
            <a:r>
              <a:rPr kumimoji="0" lang="fa-IR" sz="2700" b="0" i="0" u="none" strike="noStrike" kern="1200" cap="none" spc="0" normalizeH="0" baseline="0" noProof="0" dirty="0">
                <a:ln>
                  <a:noFill/>
                </a:ln>
                <a:solidFill>
                  <a:prstClr val="black"/>
                </a:solidFill>
                <a:effectLst/>
                <a:uLnTx/>
                <a:uFillTx/>
                <a:latin typeface="Lucida Sans Unicode"/>
                <a:cs typeface="Titr" panose="00000700000000000000" pitchFamily="2" charset="-78"/>
              </a:rPr>
              <a:t>هر بیمار با سن 2 سال یا بالاتر مبتلا به اسهال حاد آبکی و کم آبی شدید یا مرگ ناشی از اسهال حاد آبکی به عنوان مورد مشکوک به وبا خواهد بود.</a:t>
            </a:r>
          </a:p>
          <a:p>
            <a:pPr marL="109537" marR="0" lvl="0" indent="0" algn="r" defTabSz="914400" rtl="0" eaLnBrk="0" fontAlgn="base" latinLnBrk="0" hangingPunct="0">
              <a:lnSpc>
                <a:spcPct val="100000"/>
              </a:lnSpc>
              <a:spcBef>
                <a:spcPts val="400"/>
              </a:spcBef>
              <a:spcAft>
                <a:spcPct val="0"/>
              </a:spcAft>
              <a:buClr>
                <a:srgbClr val="2DA2BF"/>
              </a:buClr>
              <a:buSzPct val="68000"/>
              <a:buNone/>
              <a:tabLst/>
              <a:defRPr/>
            </a:pPr>
            <a:endParaRPr kumimoji="0" lang="fa-IR" sz="2700" b="0" i="0" u="none" strike="noStrike" kern="1200" cap="none" spc="0" normalizeH="0" baseline="0" noProof="0" dirty="0">
              <a:ln>
                <a:noFill/>
              </a:ln>
              <a:solidFill>
                <a:prstClr val="black"/>
              </a:solidFill>
              <a:effectLst/>
              <a:uLnTx/>
              <a:uFillTx/>
              <a:latin typeface="Lucida Sans Unicode"/>
              <a:cs typeface="Titr" panose="00000700000000000000" pitchFamily="2" charset="-78"/>
            </a:endParaRPr>
          </a:p>
          <a:p>
            <a:pPr marL="109537" marR="0" lvl="0" indent="0" algn="r" defTabSz="914400" rtl="1" eaLnBrk="0" fontAlgn="base" latinLnBrk="0" hangingPunct="0">
              <a:lnSpc>
                <a:spcPct val="100000"/>
              </a:lnSpc>
              <a:spcBef>
                <a:spcPts val="400"/>
              </a:spcBef>
              <a:spcAft>
                <a:spcPct val="0"/>
              </a:spcAft>
              <a:buClr>
                <a:srgbClr val="2DA2BF"/>
              </a:buClr>
              <a:buSzPct val="68000"/>
              <a:buNone/>
              <a:tabLst/>
              <a:defRPr/>
            </a:pPr>
            <a:r>
              <a:rPr kumimoji="0" lang="fa-IR" sz="2700" b="0" i="0" u="none" strike="noStrike" kern="1200" cap="none" spc="0" normalizeH="0" baseline="0" noProof="0" dirty="0">
                <a:ln>
                  <a:noFill/>
                </a:ln>
                <a:solidFill>
                  <a:srgbClr val="FF0000"/>
                </a:solidFill>
                <a:effectLst/>
                <a:uLnTx/>
                <a:uFillTx/>
                <a:latin typeface="Lucida Sans Unicode"/>
                <a:cs typeface="Titr" panose="00000700000000000000" pitchFamily="2" charset="-78"/>
              </a:rPr>
              <a:t>در مناطق درگیر طغیان وبا : </a:t>
            </a:r>
            <a:r>
              <a:rPr kumimoji="0" lang="fa-IR" sz="2700" b="0" i="0" u="none" strike="noStrike" kern="1200" cap="none" spc="0" normalizeH="0" baseline="0" noProof="0" dirty="0">
                <a:ln>
                  <a:noFill/>
                </a:ln>
                <a:solidFill>
                  <a:prstClr val="black"/>
                </a:solidFill>
                <a:effectLst/>
                <a:uLnTx/>
                <a:uFillTx/>
                <a:latin typeface="Lucida Sans Unicode"/>
                <a:cs typeface="Titr" panose="00000700000000000000" pitchFamily="2" charset="-78"/>
              </a:rPr>
              <a:t>هر مورد اسهال حاد آبکی یا مرگ ناشی از آن به عنوان مورد مشکوک به وبا می باشد.</a:t>
            </a:r>
          </a:p>
          <a:p>
            <a:endParaRPr lang="fa-IR" dirty="0"/>
          </a:p>
        </p:txBody>
      </p:sp>
    </p:spTree>
    <p:extLst>
      <p:ext uri="{BB962C8B-B14F-4D97-AF65-F5344CB8AC3E}">
        <p14:creationId xmlns:p14="http://schemas.microsoft.com/office/powerpoint/2010/main" val="1307319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C84B3-6D7F-4F41-A33E-3B1B926F8995}"/>
              </a:ext>
            </a:extLst>
          </p:cNvPr>
          <p:cNvSpPr>
            <a:spLocks noGrp="1"/>
          </p:cNvSpPr>
          <p:nvPr>
            <p:ph type="title"/>
          </p:nvPr>
        </p:nvSpPr>
        <p:spPr>
          <a:solidFill>
            <a:schemeClr val="bg2">
              <a:lumMod val="60000"/>
              <a:lumOff val="40000"/>
            </a:schemeClr>
          </a:solidFill>
        </p:spPr>
        <p:txBody>
          <a:bodyPr/>
          <a:lstStyle/>
          <a:p>
            <a:pPr algn="r"/>
            <a:r>
              <a:rPr lang="fa-IR" dirty="0">
                <a:solidFill>
                  <a:schemeClr val="accent1">
                    <a:lumMod val="50000"/>
                  </a:schemeClr>
                </a:solidFill>
                <a:cs typeface="Titr" panose="00000700000000000000" pitchFamily="2" charset="-78"/>
              </a:rPr>
              <a:t>منطقه آندمیک (بومی)</a:t>
            </a:r>
          </a:p>
        </p:txBody>
      </p:sp>
      <p:sp>
        <p:nvSpPr>
          <p:cNvPr id="3" name="Content Placeholder 2">
            <a:extLst>
              <a:ext uri="{FF2B5EF4-FFF2-40B4-BE49-F238E27FC236}">
                <a16:creationId xmlns:a16="http://schemas.microsoft.com/office/drawing/2014/main" id="{8E99990D-05E9-48E1-92C5-DAA75C040EA0}"/>
              </a:ext>
            </a:extLst>
          </p:cNvPr>
          <p:cNvSpPr>
            <a:spLocks noGrp="1"/>
          </p:cNvSpPr>
          <p:nvPr>
            <p:ph idx="1"/>
          </p:nvPr>
        </p:nvSpPr>
        <p:spPr>
          <a:xfrm>
            <a:off x="1043492" y="2323652"/>
            <a:ext cx="7024742" cy="3508977"/>
          </a:xfrm>
          <a:solidFill>
            <a:schemeClr val="bg2">
              <a:lumMod val="40000"/>
              <a:lumOff val="60000"/>
            </a:schemeClr>
          </a:solidFill>
        </p:spPr>
        <p:txBody>
          <a:bodyPr/>
          <a:lstStyle/>
          <a:p>
            <a:pPr marL="68580" indent="0" algn="r">
              <a:buNone/>
            </a:pPr>
            <a:r>
              <a:rPr lang="fa-IR" b="1" dirty="0">
                <a:solidFill>
                  <a:schemeClr val="tx1"/>
                </a:solidFill>
                <a:cs typeface="Titr" panose="00000700000000000000" pitchFamily="2" charset="-78"/>
              </a:rPr>
              <a:t>مناطق دارای انتقال محلی موارد قطعی وبا طی 3 سال گذشته به عنوان مناطق اندمیک یا بومی وبا می باشند . این مناطق ممکن است شامل یک استان ، منطقه یا نواحی کوچکتر باشد.</a:t>
            </a:r>
          </a:p>
          <a:p>
            <a:pPr marL="68580" indent="0" algn="r">
              <a:buNone/>
            </a:pPr>
            <a:r>
              <a:rPr lang="fa-IR" b="1" dirty="0">
                <a:solidFill>
                  <a:schemeClr val="tx1"/>
                </a:solidFill>
                <a:cs typeface="Titr" panose="00000700000000000000" pitchFamily="2" charset="-78"/>
              </a:rPr>
              <a:t> نکته: هر کشوری که دارای یک یا بیشتر استان/ منققه/ناحیه آندمیک وبا طبق تعاریف فوق باشد ، به عنوان کشور اندمیک وبا در نظر گرفته خواهد شد.</a:t>
            </a:r>
          </a:p>
        </p:txBody>
      </p:sp>
    </p:spTree>
    <p:extLst>
      <p:ext uri="{BB962C8B-B14F-4D97-AF65-F5344CB8AC3E}">
        <p14:creationId xmlns:p14="http://schemas.microsoft.com/office/powerpoint/2010/main" val="2464150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C36BE-F67E-4F2D-9B61-46341ADBBF86}"/>
              </a:ext>
            </a:extLst>
          </p:cNvPr>
          <p:cNvSpPr>
            <a:spLocks noGrp="1"/>
          </p:cNvSpPr>
          <p:nvPr>
            <p:ph type="title"/>
          </p:nvPr>
        </p:nvSpPr>
        <p:spPr>
          <a:solidFill>
            <a:schemeClr val="bg2">
              <a:lumMod val="60000"/>
              <a:lumOff val="40000"/>
            </a:schemeClr>
          </a:solidFill>
        </p:spPr>
        <p:txBody>
          <a:bodyPr/>
          <a:lstStyle/>
          <a:p>
            <a:pPr algn="r"/>
            <a:r>
              <a:rPr lang="fa-IR" dirty="0">
                <a:solidFill>
                  <a:schemeClr val="accent1">
                    <a:lumMod val="50000"/>
                  </a:schemeClr>
                </a:solidFill>
                <a:cs typeface="Titr" panose="00000700000000000000" pitchFamily="2" charset="-78"/>
              </a:rPr>
              <a:t>مناطق از نظر وبا </a:t>
            </a:r>
            <a:r>
              <a:rPr lang="en-US" dirty="0">
                <a:solidFill>
                  <a:schemeClr val="accent1">
                    <a:lumMod val="50000"/>
                  </a:schemeClr>
                </a:solidFill>
                <a:cs typeface="Titr" panose="00000700000000000000" pitchFamily="2" charset="-78"/>
              </a:rPr>
              <a:t>Hot spot</a:t>
            </a:r>
            <a:endParaRPr lang="fa-IR" dirty="0">
              <a:solidFill>
                <a:schemeClr val="accent1">
                  <a:lumMod val="50000"/>
                </a:schemeClr>
              </a:solidFill>
              <a:cs typeface="Titr" panose="00000700000000000000" pitchFamily="2" charset="-78"/>
            </a:endParaRPr>
          </a:p>
        </p:txBody>
      </p:sp>
      <p:sp>
        <p:nvSpPr>
          <p:cNvPr id="3" name="Content Placeholder 2">
            <a:extLst>
              <a:ext uri="{FF2B5EF4-FFF2-40B4-BE49-F238E27FC236}">
                <a16:creationId xmlns:a16="http://schemas.microsoft.com/office/drawing/2014/main" id="{12A8D75E-6C4C-4D7F-AC14-F8B276C81F3C}"/>
              </a:ext>
            </a:extLst>
          </p:cNvPr>
          <p:cNvSpPr>
            <a:spLocks noGrp="1"/>
          </p:cNvSpPr>
          <p:nvPr>
            <p:ph idx="1"/>
          </p:nvPr>
        </p:nvSpPr>
        <p:spPr>
          <a:xfrm>
            <a:off x="1043492" y="2323652"/>
            <a:ext cx="7024742" cy="3508977"/>
          </a:xfrm>
          <a:solidFill>
            <a:schemeClr val="bg2">
              <a:lumMod val="40000"/>
              <a:lumOff val="60000"/>
            </a:schemeClr>
          </a:solidFill>
        </p:spPr>
        <p:txBody>
          <a:bodyPr/>
          <a:lstStyle/>
          <a:p>
            <a:pPr marL="68580" indent="0" algn="r" rtl="1">
              <a:buNone/>
            </a:pPr>
            <a:r>
              <a:rPr lang="fa-IR" dirty="0">
                <a:solidFill>
                  <a:schemeClr val="tx1"/>
                </a:solidFill>
                <a:cs typeface="Titr" panose="00000700000000000000" pitchFamily="2" charset="-78"/>
              </a:rPr>
              <a:t>منطقه </a:t>
            </a:r>
            <a:r>
              <a:rPr lang="en-US" dirty="0">
                <a:solidFill>
                  <a:schemeClr val="tx1"/>
                </a:solidFill>
                <a:cs typeface="Titr" panose="00000700000000000000" pitchFamily="2" charset="-78"/>
              </a:rPr>
              <a:t>spot hot </a:t>
            </a:r>
            <a:r>
              <a:rPr lang="fa-IR" dirty="0">
                <a:solidFill>
                  <a:schemeClr val="tx1"/>
                </a:solidFill>
                <a:cs typeface="Titr" panose="00000700000000000000" pitchFamily="2" charset="-78"/>
              </a:rPr>
              <a:t>از  نظر وبا عبارت است از منطقه / محدود جغرافیایی)به عنوان مثال شهر ، یا مناطق تقسیم بندی شده از نظر اداری یا تقسیم بندی شده در حوزه خدمات سلامت(که شرایط محیطی ، فرهنگی و یا اجتماعی- اقتصادی آن انتقال وبا را تسهیل میکند و به صورت دائم یا با تناوب زمانی من منظم ، موارد بیماری وبا در این مناطق مشاهده و گزارش می شود. مناطق </a:t>
            </a:r>
            <a:r>
              <a:rPr lang="en-US" dirty="0">
                <a:solidFill>
                  <a:schemeClr val="tx1"/>
                </a:solidFill>
                <a:cs typeface="Titr" panose="00000700000000000000" pitchFamily="2" charset="-78"/>
              </a:rPr>
              <a:t>Spot Hot </a:t>
            </a:r>
            <a:r>
              <a:rPr lang="fa-IR" dirty="0">
                <a:solidFill>
                  <a:schemeClr val="tx1"/>
                </a:solidFill>
                <a:cs typeface="Titr" panose="00000700000000000000" pitchFamily="2" charset="-78"/>
              </a:rPr>
              <a:t>نقش مهمی در انتشار بیماری به مناطق دیگر دارند.</a:t>
            </a:r>
          </a:p>
        </p:txBody>
      </p:sp>
    </p:spTree>
    <p:extLst>
      <p:ext uri="{BB962C8B-B14F-4D97-AF65-F5344CB8AC3E}">
        <p14:creationId xmlns:p14="http://schemas.microsoft.com/office/powerpoint/2010/main" val="3890972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F02E1-AFFA-41A8-A668-855F74EDDA9F}"/>
              </a:ext>
            </a:extLst>
          </p:cNvPr>
          <p:cNvSpPr>
            <a:spLocks noGrp="1"/>
          </p:cNvSpPr>
          <p:nvPr>
            <p:ph type="title"/>
          </p:nvPr>
        </p:nvSpPr>
        <p:spPr>
          <a:solidFill>
            <a:schemeClr val="bg2">
              <a:lumMod val="60000"/>
              <a:lumOff val="40000"/>
            </a:schemeClr>
          </a:solidFill>
        </p:spPr>
        <p:txBody>
          <a:bodyPr/>
          <a:lstStyle/>
          <a:p>
            <a:pPr algn="ctr"/>
            <a:r>
              <a:rPr lang="fa-IR" dirty="0">
                <a:solidFill>
                  <a:schemeClr val="accent1">
                    <a:lumMod val="50000"/>
                  </a:schemeClr>
                </a:solidFill>
                <a:cs typeface="Titr" panose="00000700000000000000" pitchFamily="2" charset="-78"/>
              </a:rPr>
              <a:t>طغیان وبا </a:t>
            </a:r>
          </a:p>
        </p:txBody>
      </p:sp>
      <p:sp>
        <p:nvSpPr>
          <p:cNvPr id="3" name="Content Placeholder 2">
            <a:extLst>
              <a:ext uri="{FF2B5EF4-FFF2-40B4-BE49-F238E27FC236}">
                <a16:creationId xmlns:a16="http://schemas.microsoft.com/office/drawing/2014/main" id="{06856760-9CC5-4BFA-94BF-3408088E0760}"/>
              </a:ext>
            </a:extLst>
          </p:cNvPr>
          <p:cNvSpPr>
            <a:spLocks noGrp="1"/>
          </p:cNvSpPr>
          <p:nvPr>
            <p:ph idx="1"/>
          </p:nvPr>
        </p:nvSpPr>
        <p:spPr>
          <a:xfrm>
            <a:off x="1043492" y="2323652"/>
            <a:ext cx="7024742" cy="3508977"/>
          </a:xfrm>
          <a:solidFill>
            <a:schemeClr val="bg2">
              <a:lumMod val="20000"/>
              <a:lumOff val="80000"/>
            </a:schemeClr>
          </a:solidFill>
        </p:spPr>
        <p:txBody>
          <a:bodyPr>
            <a:normAutofit fontScale="92500" lnSpcReduction="10000"/>
          </a:bodyPr>
          <a:lstStyle/>
          <a:p>
            <a:pPr algn="r" rtl="1">
              <a:buFont typeface="Wingdings" panose="05000000000000000000" pitchFamily="2" charset="2"/>
              <a:buChar char="ü"/>
            </a:pPr>
            <a:r>
              <a:rPr lang="fa-IR" dirty="0">
                <a:solidFill>
                  <a:schemeClr val="tx1"/>
                </a:solidFill>
                <a:cs typeface="Titr" panose="00000700000000000000" pitchFamily="2" charset="-78"/>
              </a:rPr>
              <a:t>وقوع حداقل یک مورد تایید شده وبا همراه با مستندات مبنی بر انتقال محلی بیماری ، به عنوان طغیان وبا در نظر گرفته میشود. </a:t>
            </a:r>
          </a:p>
          <a:p>
            <a:pPr algn="r" rtl="1">
              <a:buFont typeface="Wingdings" panose="05000000000000000000" pitchFamily="2" charset="2"/>
              <a:buChar char="ü"/>
            </a:pPr>
            <a:endParaRPr lang="fa-IR" dirty="0">
              <a:solidFill>
                <a:schemeClr val="tx1"/>
              </a:solidFill>
              <a:cs typeface="Titr" panose="00000700000000000000" pitchFamily="2" charset="-78"/>
            </a:endParaRPr>
          </a:p>
          <a:p>
            <a:pPr algn="r" rtl="1">
              <a:buFont typeface="Wingdings" panose="05000000000000000000" pitchFamily="2" charset="2"/>
              <a:buChar char="ü"/>
            </a:pPr>
            <a:r>
              <a:rPr lang="fa-IR" dirty="0">
                <a:solidFill>
                  <a:schemeClr val="tx1"/>
                </a:solidFill>
                <a:cs typeface="Titr" panose="00000700000000000000" pitchFamily="2" charset="-78"/>
              </a:rPr>
              <a:t>در مناطقی انتقال موارد </a:t>
            </a:r>
            <a:r>
              <a:rPr lang="fa-IR" b="1" dirty="0">
                <a:solidFill>
                  <a:schemeClr val="tx1"/>
                </a:solidFill>
                <a:cs typeface="Titr" panose="00000700000000000000" pitchFamily="2" charset="-78"/>
              </a:rPr>
              <a:t>این بیماری به طور پایدار(در تمام طول سال ) رخ می دهد ، افزایش </a:t>
            </a:r>
            <a:r>
              <a:rPr lang="fa-IR" dirty="0">
                <a:solidFill>
                  <a:schemeClr val="tx1"/>
                </a:solidFill>
                <a:cs typeface="Titr" panose="00000700000000000000" pitchFamily="2" charset="-78"/>
              </a:rPr>
              <a:t>غیر منتظره (از نظر تعدادیا زمان) موارد مشکوک به وبا طی 2 هفته متوالی در صورتی که تعدادی از این موارد دارای تایید آزمایشگاهی باشند ،طغیان وبا خواهد بود. در چنین شرایطی باید با انجام اقدامات مازاد پاسخ دهی و کنترل طغیان ، افزایش موارد بیماری به درستی ارزیابی و پاسخ داده شوند</a:t>
            </a:r>
            <a:r>
              <a:rPr lang="fa-IR" dirty="0">
                <a:solidFill>
                  <a:schemeClr val="tx1"/>
                </a:solidFill>
              </a:rPr>
              <a:t>.</a:t>
            </a:r>
          </a:p>
          <a:p>
            <a:pPr marL="68580" indent="0" algn="r">
              <a:buNone/>
            </a:pPr>
            <a:endParaRPr lang="fa-IR" dirty="0"/>
          </a:p>
        </p:txBody>
      </p:sp>
    </p:spTree>
    <p:extLst>
      <p:ext uri="{BB962C8B-B14F-4D97-AF65-F5344CB8AC3E}">
        <p14:creationId xmlns:p14="http://schemas.microsoft.com/office/powerpoint/2010/main" val="4179511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8A038-5E49-4373-99F5-941D96909E16}"/>
              </a:ext>
            </a:extLst>
          </p:cNvPr>
          <p:cNvSpPr>
            <a:spLocks noGrp="1"/>
          </p:cNvSpPr>
          <p:nvPr>
            <p:ph type="title"/>
          </p:nvPr>
        </p:nvSpPr>
        <p:spPr>
          <a:xfrm>
            <a:off x="1043492" y="1025371"/>
            <a:ext cx="7024744" cy="1107485"/>
          </a:xfrm>
          <a:solidFill>
            <a:schemeClr val="bg2">
              <a:lumMod val="60000"/>
              <a:lumOff val="40000"/>
            </a:schemeClr>
          </a:solidFill>
        </p:spPr>
        <p:txBody>
          <a:bodyPr/>
          <a:lstStyle/>
          <a:p>
            <a:pPr algn="ctr"/>
            <a:r>
              <a:rPr lang="fa-IR" dirty="0">
                <a:solidFill>
                  <a:schemeClr val="accent1">
                    <a:lumMod val="50000"/>
                  </a:schemeClr>
                </a:solidFill>
                <a:cs typeface="Titr" panose="00000700000000000000" pitchFamily="2" charset="-78"/>
              </a:rPr>
              <a:t>هشدار وبا </a:t>
            </a:r>
          </a:p>
        </p:txBody>
      </p:sp>
      <p:sp>
        <p:nvSpPr>
          <p:cNvPr id="3" name="Content Placeholder 2">
            <a:extLst>
              <a:ext uri="{FF2B5EF4-FFF2-40B4-BE49-F238E27FC236}">
                <a16:creationId xmlns:a16="http://schemas.microsoft.com/office/drawing/2014/main" id="{5C7B14E8-08F2-45F7-AECC-E3B59543E9AE}"/>
              </a:ext>
            </a:extLst>
          </p:cNvPr>
          <p:cNvSpPr>
            <a:spLocks noGrp="1"/>
          </p:cNvSpPr>
          <p:nvPr>
            <p:ph idx="1"/>
          </p:nvPr>
        </p:nvSpPr>
        <p:spPr>
          <a:solidFill>
            <a:schemeClr val="bg2">
              <a:lumMod val="20000"/>
              <a:lumOff val="80000"/>
            </a:schemeClr>
          </a:solidFill>
        </p:spPr>
        <p:txBody>
          <a:bodyPr>
            <a:normAutofit fontScale="92500"/>
          </a:bodyPr>
          <a:lstStyle/>
          <a:p>
            <a:pPr marL="68580" indent="0" algn="r">
              <a:buNone/>
            </a:pPr>
            <a:r>
              <a:rPr lang="fa-IR" dirty="0">
                <a:solidFill>
                  <a:schemeClr val="tx1"/>
                </a:solidFill>
                <a:cs typeface="Titr" panose="00000700000000000000" pitchFamily="2" charset="-78"/>
              </a:rPr>
              <a:t>هشدار وبا عبارت است از شناسایی 2 مورد یا بیشتر فرد با سن 2 سال یا بالاترمرتبط از نظر زمانی و مکانی( مبتلا به اسهال حاد آبکی همراه با کم آبی شدید یا مرگ ناشی از اسهال حاد آبکی از همان مناطق به فاصله زمانی یک هفته از یکدیگر </a:t>
            </a:r>
          </a:p>
          <a:p>
            <a:pPr marL="68580" indent="0" algn="r">
              <a:buNone/>
            </a:pPr>
            <a:r>
              <a:rPr lang="fa-IR" dirty="0">
                <a:solidFill>
                  <a:schemeClr val="tx1"/>
                </a:solidFill>
                <a:cs typeface="Titr" panose="00000700000000000000" pitchFamily="2" charset="-78"/>
              </a:rPr>
              <a:t>یا یک مورد مرگ ناشی از اسهال حاد آبکی شدید در یک فرد حداقل 5 ساله. </a:t>
            </a:r>
          </a:p>
          <a:p>
            <a:pPr marL="68580" indent="0" algn="r">
              <a:buNone/>
            </a:pPr>
            <a:r>
              <a:rPr lang="fa-IR" dirty="0">
                <a:solidFill>
                  <a:schemeClr val="tx1"/>
                </a:solidFill>
                <a:cs typeface="Titr" panose="00000700000000000000" pitchFamily="2" charset="-78"/>
              </a:rPr>
              <a:t>یا یک مورد اسهال حاد آبکی با تست تشخیص سریع مثبت ازنظر کلرا در منطقه ای (از جمله مناطق در خقر گسترش بیماری ناشی از طغیان اخیر)که هنوز مورد قطعیی وبا کشف نشده است.</a:t>
            </a:r>
          </a:p>
        </p:txBody>
      </p:sp>
    </p:spTree>
    <p:extLst>
      <p:ext uri="{BB962C8B-B14F-4D97-AF65-F5344CB8AC3E}">
        <p14:creationId xmlns:p14="http://schemas.microsoft.com/office/powerpoint/2010/main" val="35384286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428</TotalTime>
  <Words>2307</Words>
  <Application>Microsoft Office PowerPoint</Application>
  <PresentationFormat>On-screen Show (4:3)</PresentationFormat>
  <Paragraphs>130</Paragraphs>
  <Slides>34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Arial</vt:lpstr>
      <vt:lpstr>Arial,Bold</vt:lpstr>
      <vt:lpstr>B Mitra</vt:lpstr>
      <vt:lpstr>Calibri</vt:lpstr>
      <vt:lpstr>Century Gothic</vt:lpstr>
      <vt:lpstr>Lucida Sans Unicode</vt:lpstr>
      <vt:lpstr>Times New Roman</vt:lpstr>
      <vt:lpstr>Times New Roman,Bold</vt:lpstr>
      <vt:lpstr>Wingdings</vt:lpstr>
      <vt:lpstr>Wingdings 2</vt:lpstr>
      <vt:lpstr>Wingdings 3</vt:lpstr>
      <vt:lpstr>Austin</vt:lpstr>
      <vt:lpstr>PowerPoint Presentation</vt:lpstr>
      <vt:lpstr>وبا </vt:lpstr>
      <vt:lpstr>نظام مراقبت بیماری وبا </vt:lpstr>
      <vt:lpstr>تعریف اسهال حاد آبکی در نظام مراقبت وبا</vt:lpstr>
      <vt:lpstr>مورد مشکوک به وبا:</vt:lpstr>
      <vt:lpstr>منطقه آندمیک (بومی)</vt:lpstr>
      <vt:lpstr>مناطق از نظر وبا Hot spot</vt:lpstr>
      <vt:lpstr>طغیان وبا </vt:lpstr>
      <vt:lpstr>هشدار وبا </vt:lpstr>
      <vt:lpstr>حذف وبا </vt:lpstr>
      <vt:lpstr>       وبا</vt:lpstr>
      <vt:lpstr>عوامل بیماریزایی </vt:lpstr>
      <vt:lpstr>مخزن بیماری </vt:lpstr>
      <vt:lpstr>علایم وتشخیص بیماری </vt:lpstr>
      <vt:lpstr>علایم بیماری </vt:lpstr>
      <vt:lpstr>PowerPoint Presentation</vt:lpstr>
      <vt:lpstr>منابع شایع بیماری و راه های انتقال:</vt:lpstr>
      <vt:lpstr>وبا</vt:lpstr>
      <vt:lpstr>الگوی انتشار بیماری وبا در ایران در سنوات اخیر</vt:lpstr>
      <vt:lpstr>PowerPoint Presentation</vt:lpstr>
      <vt:lpstr> پیشگیری و مراقبت از وبا در نظام سلامت کشور      (آمادگی برای پیشگیری و مقابله با  همه گیری های احتمالی)</vt:lpstr>
      <vt:lpstr>  نحوه مراقبت بیماری وبا در نظام بهداشتی کشور</vt:lpstr>
      <vt:lpstr>اندکاسیون های نمونه گیری از موارد مشکوک  </vt:lpstr>
      <vt:lpstr>مراحل رسیدگی به بیماران مبتلا به وبا </vt:lpstr>
      <vt:lpstr>جدول ارزیابی وضعیت دهیدراتاسیون بیماران </vt:lpstr>
      <vt:lpstr>PowerPoint Presentation</vt:lpstr>
      <vt:lpstr>شیوه تجویزبه بیماران بدون دهیدراتاسیون  ORS</vt:lpstr>
      <vt:lpstr>راهنما تجویز به بیماران دهیدراتاسیون متوسط </vt:lpstr>
      <vt:lpstr>نمونه گیری </vt:lpstr>
      <vt:lpstr>نحوه نمونه گیری سوآب مقعدی </vt:lpstr>
      <vt:lpstr>پروتکل درمان وبا در سال</vt:lpstr>
      <vt:lpstr>شاخص های مراقبت بیماری التور </vt:lpstr>
      <vt:lpstr>عملکرد بیماریابی التور 1403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Hassan</dc:creator>
  <cp:lastModifiedBy>Mrs.Mirzaeii</cp:lastModifiedBy>
  <cp:revision>37</cp:revision>
  <dcterms:created xsi:type="dcterms:W3CDTF">2018-06-16T15:25:34Z</dcterms:created>
  <dcterms:modified xsi:type="dcterms:W3CDTF">2025-06-09T07:51:43Z</dcterms:modified>
</cp:coreProperties>
</file>